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9" r:id="rId2"/>
    <p:sldId id="256" r:id="rId3"/>
    <p:sldId id="264" r:id="rId4"/>
    <p:sldId id="265" r:id="rId5"/>
    <p:sldId id="266" r:id="rId6"/>
    <p:sldId id="267" r:id="rId7"/>
    <p:sldId id="257" r:id="rId8"/>
    <p:sldId id="269" r:id="rId9"/>
    <p:sldId id="268" r:id="rId10"/>
    <p:sldId id="270" r:id="rId11"/>
    <p:sldId id="271" r:id="rId12"/>
    <p:sldId id="274" r:id="rId13"/>
    <p:sldId id="258" r:id="rId14"/>
    <p:sldId id="272" r:id="rId15"/>
    <p:sldId id="273" r:id="rId16"/>
    <p:sldId id="263" r:id="rId17"/>
    <p:sldId id="262" r:id="rId18"/>
    <p:sldId id="261" r:id="rId19"/>
    <p:sldId id="280" r:id="rId20"/>
    <p:sldId id="276" r:id="rId21"/>
    <p:sldId id="281" r:id="rId22"/>
    <p:sldId id="279" r:id="rId23"/>
    <p:sldId id="278" r:id="rId24"/>
    <p:sldId id="277" r:id="rId25"/>
    <p:sldId id="282" r:id="rId26"/>
    <p:sldId id="285" r:id="rId27"/>
    <p:sldId id="284" r:id="rId28"/>
    <p:sldId id="287" r:id="rId29"/>
    <p:sldId id="286" r:id="rId30"/>
    <p:sldId id="283" r:id="rId31"/>
    <p:sldId id="290" r:id="rId32"/>
    <p:sldId id="289" r:id="rId33"/>
    <p:sldId id="291" r:id="rId34"/>
    <p:sldId id="292" r:id="rId35"/>
    <p:sldId id="288" r:id="rId36"/>
    <p:sldId id="29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C8F8"/>
    <a:srgbClr val="3030F2"/>
    <a:srgbClr val="9BE9EF"/>
    <a:srgbClr val="BD9BEF"/>
    <a:srgbClr val="000099"/>
    <a:srgbClr val="4597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372" autoAdjust="0"/>
  </p:normalViewPr>
  <p:slideViewPr>
    <p:cSldViewPr snapToGrid="0">
      <p:cViewPr varScale="1">
        <p:scale>
          <a:sx n="68" d="100"/>
          <a:sy n="68" d="100"/>
        </p:scale>
        <p:origin x="61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62429-4D42-4836-86CD-F40C7B776F4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2E7292B1-B858-4A45-AC8B-E9F85A5EC8FA}">
      <dgm:prSet phldrT="[Texto]" custT="1"/>
      <dgm:spPr>
        <a:solidFill>
          <a:schemeClr val="tx1">
            <a:lumMod val="95000"/>
          </a:schemeClr>
        </a:solidFill>
      </dgm:spPr>
      <dgm:t>
        <a:bodyPr/>
        <a:lstStyle/>
        <a:p>
          <a:r>
            <a:rPr lang="es-EC" sz="2400" dirty="0">
              <a:solidFill>
                <a:schemeClr val="bg1"/>
              </a:solidFill>
              <a:latin typeface="Arial Black" panose="020B0A04020102020204" pitchFamily="34" charset="0"/>
            </a:rPr>
            <a:t>ALTO PORCENTAJE DE ESTUDIANTES ALCANZAN LOS APRENDIZAJES</a:t>
          </a:r>
          <a:endParaRPr lang="es-EC" sz="2400" dirty="0"/>
        </a:p>
      </dgm:t>
    </dgm:pt>
    <dgm:pt modelId="{F88CFC97-D0B9-4132-AFD2-D65AD7AFDB73}" type="parTrans" cxnId="{7A67989C-1094-45DF-8107-0A8697030B4C}">
      <dgm:prSet/>
      <dgm:spPr/>
      <dgm:t>
        <a:bodyPr/>
        <a:lstStyle/>
        <a:p>
          <a:endParaRPr lang="es-EC"/>
        </a:p>
      </dgm:t>
    </dgm:pt>
    <dgm:pt modelId="{42061529-5EA0-4A5B-A87E-2718EC846845}" type="sibTrans" cxnId="{7A67989C-1094-45DF-8107-0A8697030B4C}">
      <dgm:prSet/>
      <dgm:spPr/>
      <dgm:t>
        <a:bodyPr/>
        <a:lstStyle/>
        <a:p>
          <a:endParaRPr lang="es-EC"/>
        </a:p>
      </dgm:t>
    </dgm:pt>
    <dgm:pt modelId="{37E5672D-6859-4B22-B2C5-9D0E6DC5F38A}" type="asst">
      <dgm:prSet phldrT="[Texto]" custT="1"/>
      <dgm:spPr>
        <a:solidFill>
          <a:schemeClr val="tx1">
            <a:lumMod val="95000"/>
          </a:schemeClr>
        </a:solidFill>
      </dgm:spPr>
      <dgm:t>
        <a:bodyPr/>
        <a:lstStyle/>
        <a:p>
          <a:r>
            <a:rPr lang="es-MX" sz="2400" dirty="0">
              <a:solidFill>
                <a:schemeClr val="bg1"/>
              </a:solidFill>
              <a:latin typeface="Arial Black" panose="020B0A04020102020204" pitchFamily="34" charset="0"/>
            </a:rPr>
            <a:t>PROYECTO DE VIDA DEFINIDO</a:t>
          </a:r>
          <a:endParaRPr lang="es-EC" sz="2400" dirty="0"/>
        </a:p>
      </dgm:t>
    </dgm:pt>
    <dgm:pt modelId="{03E7216C-4CE1-4052-BF1C-FFA3F82FA067}" type="parTrans" cxnId="{5D8D4AA6-62E5-4013-BFA8-A15B2F176067}">
      <dgm:prSet/>
      <dgm:spPr/>
      <dgm:t>
        <a:bodyPr/>
        <a:lstStyle/>
        <a:p>
          <a:endParaRPr lang="es-EC"/>
        </a:p>
      </dgm:t>
    </dgm:pt>
    <dgm:pt modelId="{4D1211F8-D302-43D7-A027-E1361B275087}" type="sibTrans" cxnId="{5D8D4AA6-62E5-4013-BFA8-A15B2F176067}">
      <dgm:prSet/>
      <dgm:spPr/>
      <dgm:t>
        <a:bodyPr/>
        <a:lstStyle/>
        <a:p>
          <a:endParaRPr lang="es-EC"/>
        </a:p>
      </dgm:t>
    </dgm:pt>
    <dgm:pt modelId="{B739EF6B-5684-4063-A369-8C2C7750D228}">
      <dgm:prSet phldrT="[Texto]" custT="1"/>
      <dgm:spPr>
        <a:solidFill>
          <a:schemeClr val="tx1">
            <a:lumMod val="95000"/>
          </a:schemeClr>
        </a:solidFill>
      </dgm:spPr>
      <dgm:t>
        <a:bodyPr/>
        <a:lstStyle/>
        <a:p>
          <a:r>
            <a:rPr lang="es-MX" sz="2400" dirty="0">
              <a:solidFill>
                <a:schemeClr val="bg1"/>
              </a:solidFill>
              <a:latin typeface="Arial Black" panose="020B0A04020102020204" pitchFamily="34" charset="0"/>
            </a:rPr>
            <a:t>PERMANENCIA EN EL SISTEMA ESCOLAR</a:t>
          </a:r>
          <a:endParaRPr lang="es-EC" sz="2400" dirty="0"/>
        </a:p>
      </dgm:t>
    </dgm:pt>
    <dgm:pt modelId="{2017B93F-18FA-43C5-81DB-0280AFE766A2}" type="parTrans" cxnId="{2575C52C-D04E-433F-98EF-4935D3BE6BE2}">
      <dgm:prSet/>
      <dgm:spPr/>
      <dgm:t>
        <a:bodyPr/>
        <a:lstStyle/>
        <a:p>
          <a:endParaRPr lang="es-EC"/>
        </a:p>
      </dgm:t>
    </dgm:pt>
    <dgm:pt modelId="{B1AE7C1C-0841-4DDC-9133-E60F2D460369}" type="sibTrans" cxnId="{2575C52C-D04E-433F-98EF-4935D3BE6BE2}">
      <dgm:prSet/>
      <dgm:spPr/>
      <dgm:t>
        <a:bodyPr/>
        <a:lstStyle/>
        <a:p>
          <a:endParaRPr lang="es-EC"/>
        </a:p>
      </dgm:t>
    </dgm:pt>
    <dgm:pt modelId="{BFDC8C6E-CB26-4FDB-9B3C-BE5A2CB4BBFA}" type="pres">
      <dgm:prSet presAssocID="{F4262429-4D42-4836-86CD-F40C7B776F45}" presName="hierChild1" presStyleCnt="0">
        <dgm:presLayoutVars>
          <dgm:orgChart val="1"/>
          <dgm:chPref val="1"/>
          <dgm:dir/>
          <dgm:animOne val="branch"/>
          <dgm:animLvl val="lvl"/>
          <dgm:resizeHandles/>
        </dgm:presLayoutVars>
      </dgm:prSet>
      <dgm:spPr/>
      <dgm:t>
        <a:bodyPr/>
        <a:lstStyle/>
        <a:p>
          <a:endParaRPr lang="es-ES"/>
        </a:p>
      </dgm:t>
    </dgm:pt>
    <dgm:pt modelId="{36051645-4547-4CDA-9D8A-84BD93730613}" type="pres">
      <dgm:prSet presAssocID="{2E7292B1-B858-4A45-AC8B-E9F85A5EC8FA}" presName="hierRoot1" presStyleCnt="0">
        <dgm:presLayoutVars>
          <dgm:hierBranch val="init"/>
        </dgm:presLayoutVars>
      </dgm:prSet>
      <dgm:spPr/>
    </dgm:pt>
    <dgm:pt modelId="{43AAB1EA-88A2-4B87-BFB9-925EDD605A2E}" type="pres">
      <dgm:prSet presAssocID="{2E7292B1-B858-4A45-AC8B-E9F85A5EC8FA}" presName="rootComposite1" presStyleCnt="0"/>
      <dgm:spPr/>
    </dgm:pt>
    <dgm:pt modelId="{EC756583-7BA8-4AFD-8D81-FE778CEBE2E0}" type="pres">
      <dgm:prSet presAssocID="{2E7292B1-B858-4A45-AC8B-E9F85A5EC8FA}" presName="rootText1" presStyleLbl="node0" presStyleIdx="0" presStyleCnt="1" custScaleX="2000000" custScaleY="466981" custLinFactX="-879103" custLinFactY="400000" custLinFactNeighborX="-900000" custLinFactNeighborY="405060">
        <dgm:presLayoutVars>
          <dgm:chPref val="3"/>
        </dgm:presLayoutVars>
      </dgm:prSet>
      <dgm:spPr/>
      <dgm:t>
        <a:bodyPr/>
        <a:lstStyle/>
        <a:p>
          <a:endParaRPr lang="es-ES"/>
        </a:p>
      </dgm:t>
    </dgm:pt>
    <dgm:pt modelId="{1660A67D-EFDB-404E-95C8-7A06C3669F9D}" type="pres">
      <dgm:prSet presAssocID="{2E7292B1-B858-4A45-AC8B-E9F85A5EC8FA}" presName="rootConnector1" presStyleLbl="node1" presStyleIdx="0" presStyleCnt="0"/>
      <dgm:spPr/>
      <dgm:t>
        <a:bodyPr/>
        <a:lstStyle/>
        <a:p>
          <a:endParaRPr lang="es-ES"/>
        </a:p>
      </dgm:t>
    </dgm:pt>
    <dgm:pt modelId="{FA453B20-3C57-4679-9F12-B4817C1BF513}" type="pres">
      <dgm:prSet presAssocID="{2E7292B1-B858-4A45-AC8B-E9F85A5EC8FA}" presName="hierChild2" presStyleCnt="0"/>
      <dgm:spPr/>
    </dgm:pt>
    <dgm:pt modelId="{7E2D9201-91BB-4792-8D89-5A541850392C}" type="pres">
      <dgm:prSet presAssocID="{2017B93F-18FA-43C5-81DB-0280AFE766A2}" presName="Name37" presStyleLbl="parChTrans1D2" presStyleIdx="0" presStyleCnt="2"/>
      <dgm:spPr/>
      <dgm:t>
        <a:bodyPr/>
        <a:lstStyle/>
        <a:p>
          <a:endParaRPr lang="es-ES"/>
        </a:p>
      </dgm:t>
    </dgm:pt>
    <dgm:pt modelId="{52333939-AA1F-4B91-AECB-25B1B783B107}" type="pres">
      <dgm:prSet presAssocID="{B739EF6B-5684-4063-A369-8C2C7750D228}" presName="hierRoot2" presStyleCnt="0">
        <dgm:presLayoutVars>
          <dgm:hierBranch val="init"/>
        </dgm:presLayoutVars>
      </dgm:prSet>
      <dgm:spPr/>
    </dgm:pt>
    <dgm:pt modelId="{E293FE15-7B88-4C7B-ACF6-E1418FE4C0A0}" type="pres">
      <dgm:prSet presAssocID="{B739EF6B-5684-4063-A369-8C2C7750D228}" presName="rootComposite" presStyleCnt="0"/>
      <dgm:spPr/>
    </dgm:pt>
    <dgm:pt modelId="{64818E1A-7B62-42AC-B7EE-7FDE9623CA7B}" type="pres">
      <dgm:prSet presAssocID="{B739EF6B-5684-4063-A369-8C2C7750D228}" presName="rootText" presStyleLbl="node2" presStyleIdx="0" presStyleCnt="1" custScaleX="1433058" custScaleY="439620" custLinFactX="200000" custLinFactY="-39824" custLinFactNeighborX="288238" custLinFactNeighborY="-100000">
        <dgm:presLayoutVars>
          <dgm:chPref val="3"/>
        </dgm:presLayoutVars>
      </dgm:prSet>
      <dgm:spPr/>
      <dgm:t>
        <a:bodyPr/>
        <a:lstStyle/>
        <a:p>
          <a:endParaRPr lang="es-ES"/>
        </a:p>
      </dgm:t>
    </dgm:pt>
    <dgm:pt modelId="{FA893AF7-8C9F-4379-AF28-381D7DE10BB6}" type="pres">
      <dgm:prSet presAssocID="{B739EF6B-5684-4063-A369-8C2C7750D228}" presName="rootConnector" presStyleLbl="node2" presStyleIdx="0" presStyleCnt="1"/>
      <dgm:spPr/>
      <dgm:t>
        <a:bodyPr/>
        <a:lstStyle/>
        <a:p>
          <a:endParaRPr lang="es-ES"/>
        </a:p>
      </dgm:t>
    </dgm:pt>
    <dgm:pt modelId="{673F00CE-9DD0-412E-B431-2D487BE32D9A}" type="pres">
      <dgm:prSet presAssocID="{B739EF6B-5684-4063-A369-8C2C7750D228}" presName="hierChild4" presStyleCnt="0"/>
      <dgm:spPr/>
    </dgm:pt>
    <dgm:pt modelId="{BB499EDE-F712-4B4F-B00C-76D0FC5C4961}" type="pres">
      <dgm:prSet presAssocID="{B739EF6B-5684-4063-A369-8C2C7750D228}" presName="hierChild5" presStyleCnt="0"/>
      <dgm:spPr/>
    </dgm:pt>
    <dgm:pt modelId="{FC8267D8-5209-4F4F-A30D-F738EC746C21}" type="pres">
      <dgm:prSet presAssocID="{2E7292B1-B858-4A45-AC8B-E9F85A5EC8FA}" presName="hierChild3" presStyleCnt="0"/>
      <dgm:spPr/>
    </dgm:pt>
    <dgm:pt modelId="{461E85B7-238E-457C-866E-4692272416DD}" type="pres">
      <dgm:prSet presAssocID="{03E7216C-4CE1-4052-BF1C-FFA3F82FA067}" presName="Name111" presStyleLbl="parChTrans1D2" presStyleIdx="1" presStyleCnt="2"/>
      <dgm:spPr/>
      <dgm:t>
        <a:bodyPr/>
        <a:lstStyle/>
        <a:p>
          <a:endParaRPr lang="es-ES"/>
        </a:p>
      </dgm:t>
    </dgm:pt>
    <dgm:pt modelId="{F241518B-B938-425D-80F8-4855F4F44490}" type="pres">
      <dgm:prSet presAssocID="{37E5672D-6859-4B22-B2C5-9D0E6DC5F38A}" presName="hierRoot3" presStyleCnt="0">
        <dgm:presLayoutVars>
          <dgm:hierBranch val="init"/>
        </dgm:presLayoutVars>
      </dgm:prSet>
      <dgm:spPr/>
    </dgm:pt>
    <dgm:pt modelId="{6AE84E74-CC28-4B14-8ADB-F907CD714F72}" type="pres">
      <dgm:prSet presAssocID="{37E5672D-6859-4B22-B2C5-9D0E6DC5F38A}" presName="rootComposite3" presStyleCnt="0"/>
      <dgm:spPr/>
    </dgm:pt>
    <dgm:pt modelId="{95F02423-F28A-4E4D-B8FC-0CBBA1D068F0}" type="pres">
      <dgm:prSet presAssocID="{37E5672D-6859-4B22-B2C5-9D0E6DC5F38A}" presName="rootText3" presStyleLbl="asst1" presStyleIdx="0" presStyleCnt="1" custScaleX="2000000" custScaleY="438326" custLinFactX="182762" custLinFactY="-167699" custLinFactNeighborX="200000" custLinFactNeighborY="-200000">
        <dgm:presLayoutVars>
          <dgm:chPref val="3"/>
        </dgm:presLayoutVars>
      </dgm:prSet>
      <dgm:spPr/>
      <dgm:t>
        <a:bodyPr/>
        <a:lstStyle/>
        <a:p>
          <a:endParaRPr lang="es-ES"/>
        </a:p>
      </dgm:t>
    </dgm:pt>
    <dgm:pt modelId="{C9281681-7222-454A-862E-7C1061B63CF4}" type="pres">
      <dgm:prSet presAssocID="{37E5672D-6859-4B22-B2C5-9D0E6DC5F38A}" presName="rootConnector3" presStyleLbl="asst1" presStyleIdx="0" presStyleCnt="1"/>
      <dgm:spPr/>
      <dgm:t>
        <a:bodyPr/>
        <a:lstStyle/>
        <a:p>
          <a:endParaRPr lang="es-ES"/>
        </a:p>
      </dgm:t>
    </dgm:pt>
    <dgm:pt modelId="{41477446-9319-4483-AFA3-C9A719A0A613}" type="pres">
      <dgm:prSet presAssocID="{37E5672D-6859-4B22-B2C5-9D0E6DC5F38A}" presName="hierChild6" presStyleCnt="0"/>
      <dgm:spPr/>
    </dgm:pt>
    <dgm:pt modelId="{683C7A88-6CD8-4F35-B2FB-5AAD9EA4DC4A}" type="pres">
      <dgm:prSet presAssocID="{37E5672D-6859-4B22-B2C5-9D0E6DC5F38A}" presName="hierChild7" presStyleCnt="0"/>
      <dgm:spPr/>
    </dgm:pt>
  </dgm:ptLst>
  <dgm:cxnLst>
    <dgm:cxn modelId="{69D66618-6504-4DA5-9B24-E8C58F3853B3}" type="presOf" srcId="{F4262429-4D42-4836-86CD-F40C7B776F45}" destId="{BFDC8C6E-CB26-4FDB-9B3C-BE5A2CB4BBFA}" srcOrd="0" destOrd="0" presId="urn:microsoft.com/office/officeart/2005/8/layout/orgChart1"/>
    <dgm:cxn modelId="{F2D1D9FE-93B3-4C22-A7FE-FF0DCCFD89DC}" type="presOf" srcId="{2E7292B1-B858-4A45-AC8B-E9F85A5EC8FA}" destId="{1660A67D-EFDB-404E-95C8-7A06C3669F9D}" srcOrd="1" destOrd="0" presId="urn:microsoft.com/office/officeart/2005/8/layout/orgChart1"/>
    <dgm:cxn modelId="{5D8D4AA6-62E5-4013-BFA8-A15B2F176067}" srcId="{2E7292B1-B858-4A45-AC8B-E9F85A5EC8FA}" destId="{37E5672D-6859-4B22-B2C5-9D0E6DC5F38A}" srcOrd="0" destOrd="0" parTransId="{03E7216C-4CE1-4052-BF1C-FFA3F82FA067}" sibTransId="{4D1211F8-D302-43D7-A027-E1361B275087}"/>
    <dgm:cxn modelId="{31F5C853-67A7-4075-ADAC-1B5C9CE3E746}" type="presOf" srcId="{B739EF6B-5684-4063-A369-8C2C7750D228}" destId="{64818E1A-7B62-42AC-B7EE-7FDE9623CA7B}" srcOrd="0" destOrd="0" presId="urn:microsoft.com/office/officeart/2005/8/layout/orgChart1"/>
    <dgm:cxn modelId="{7A67989C-1094-45DF-8107-0A8697030B4C}" srcId="{F4262429-4D42-4836-86CD-F40C7B776F45}" destId="{2E7292B1-B858-4A45-AC8B-E9F85A5EC8FA}" srcOrd="0" destOrd="0" parTransId="{F88CFC97-D0B9-4132-AFD2-D65AD7AFDB73}" sibTransId="{42061529-5EA0-4A5B-A87E-2718EC846845}"/>
    <dgm:cxn modelId="{602AA151-F34E-44E6-8470-47EC02FDB5FF}" type="presOf" srcId="{37E5672D-6859-4B22-B2C5-9D0E6DC5F38A}" destId="{C9281681-7222-454A-862E-7C1061B63CF4}" srcOrd="1" destOrd="0" presId="urn:microsoft.com/office/officeart/2005/8/layout/orgChart1"/>
    <dgm:cxn modelId="{40BD5AD6-2DC3-46A2-B175-6C65162CF42E}" type="presOf" srcId="{03E7216C-4CE1-4052-BF1C-FFA3F82FA067}" destId="{461E85B7-238E-457C-866E-4692272416DD}" srcOrd="0" destOrd="0" presId="urn:microsoft.com/office/officeart/2005/8/layout/orgChart1"/>
    <dgm:cxn modelId="{5AC8D49B-B7A9-4B35-BB6F-B71A92683561}" type="presOf" srcId="{B739EF6B-5684-4063-A369-8C2C7750D228}" destId="{FA893AF7-8C9F-4379-AF28-381D7DE10BB6}" srcOrd="1" destOrd="0" presId="urn:microsoft.com/office/officeart/2005/8/layout/orgChart1"/>
    <dgm:cxn modelId="{9E235141-D072-47C7-AA90-85B8CD93DD67}" type="presOf" srcId="{2E7292B1-B858-4A45-AC8B-E9F85A5EC8FA}" destId="{EC756583-7BA8-4AFD-8D81-FE778CEBE2E0}" srcOrd="0" destOrd="0" presId="urn:microsoft.com/office/officeart/2005/8/layout/orgChart1"/>
    <dgm:cxn modelId="{A1461B96-92B3-4557-BDB7-E053B4CD57F5}" type="presOf" srcId="{37E5672D-6859-4B22-B2C5-9D0E6DC5F38A}" destId="{95F02423-F28A-4E4D-B8FC-0CBBA1D068F0}" srcOrd="0" destOrd="0" presId="urn:microsoft.com/office/officeart/2005/8/layout/orgChart1"/>
    <dgm:cxn modelId="{2575C52C-D04E-433F-98EF-4935D3BE6BE2}" srcId="{2E7292B1-B858-4A45-AC8B-E9F85A5EC8FA}" destId="{B739EF6B-5684-4063-A369-8C2C7750D228}" srcOrd="1" destOrd="0" parTransId="{2017B93F-18FA-43C5-81DB-0280AFE766A2}" sibTransId="{B1AE7C1C-0841-4DDC-9133-E60F2D460369}"/>
    <dgm:cxn modelId="{9C10D2DF-15C1-46CC-B8DB-390B56BEF076}" type="presOf" srcId="{2017B93F-18FA-43C5-81DB-0280AFE766A2}" destId="{7E2D9201-91BB-4792-8D89-5A541850392C}" srcOrd="0" destOrd="0" presId="urn:microsoft.com/office/officeart/2005/8/layout/orgChart1"/>
    <dgm:cxn modelId="{97758E75-7B3E-43FE-9943-424DFAEB7E7B}" type="presParOf" srcId="{BFDC8C6E-CB26-4FDB-9B3C-BE5A2CB4BBFA}" destId="{36051645-4547-4CDA-9D8A-84BD93730613}" srcOrd="0" destOrd="0" presId="urn:microsoft.com/office/officeart/2005/8/layout/orgChart1"/>
    <dgm:cxn modelId="{2DE49A54-CDC0-42AD-B371-92A241AFDD15}" type="presParOf" srcId="{36051645-4547-4CDA-9D8A-84BD93730613}" destId="{43AAB1EA-88A2-4B87-BFB9-925EDD605A2E}" srcOrd="0" destOrd="0" presId="urn:microsoft.com/office/officeart/2005/8/layout/orgChart1"/>
    <dgm:cxn modelId="{DC6E7ED5-6162-4800-B6E2-62BD2C540AB4}" type="presParOf" srcId="{43AAB1EA-88A2-4B87-BFB9-925EDD605A2E}" destId="{EC756583-7BA8-4AFD-8D81-FE778CEBE2E0}" srcOrd="0" destOrd="0" presId="urn:microsoft.com/office/officeart/2005/8/layout/orgChart1"/>
    <dgm:cxn modelId="{3E044E43-DDAE-4797-B6B3-B2B5167053BE}" type="presParOf" srcId="{43AAB1EA-88A2-4B87-BFB9-925EDD605A2E}" destId="{1660A67D-EFDB-404E-95C8-7A06C3669F9D}" srcOrd="1" destOrd="0" presId="urn:microsoft.com/office/officeart/2005/8/layout/orgChart1"/>
    <dgm:cxn modelId="{50CFFBCB-1F2E-4C20-9296-55E1EDBA3416}" type="presParOf" srcId="{36051645-4547-4CDA-9D8A-84BD93730613}" destId="{FA453B20-3C57-4679-9F12-B4817C1BF513}" srcOrd="1" destOrd="0" presId="urn:microsoft.com/office/officeart/2005/8/layout/orgChart1"/>
    <dgm:cxn modelId="{8FCE6B44-D0D5-4A75-AB1B-820D95D5C8FE}" type="presParOf" srcId="{FA453B20-3C57-4679-9F12-B4817C1BF513}" destId="{7E2D9201-91BB-4792-8D89-5A541850392C}" srcOrd="0" destOrd="0" presId="urn:microsoft.com/office/officeart/2005/8/layout/orgChart1"/>
    <dgm:cxn modelId="{368729D4-769E-4FD4-8C16-F6D9ACD2E936}" type="presParOf" srcId="{FA453B20-3C57-4679-9F12-B4817C1BF513}" destId="{52333939-AA1F-4B91-AECB-25B1B783B107}" srcOrd="1" destOrd="0" presId="urn:microsoft.com/office/officeart/2005/8/layout/orgChart1"/>
    <dgm:cxn modelId="{84F170B9-FA6C-43E5-B306-99F983818AD2}" type="presParOf" srcId="{52333939-AA1F-4B91-AECB-25B1B783B107}" destId="{E293FE15-7B88-4C7B-ACF6-E1418FE4C0A0}" srcOrd="0" destOrd="0" presId="urn:microsoft.com/office/officeart/2005/8/layout/orgChart1"/>
    <dgm:cxn modelId="{6108EB26-B2EB-489F-BD45-16EE6F4E2A10}" type="presParOf" srcId="{E293FE15-7B88-4C7B-ACF6-E1418FE4C0A0}" destId="{64818E1A-7B62-42AC-B7EE-7FDE9623CA7B}" srcOrd="0" destOrd="0" presId="urn:microsoft.com/office/officeart/2005/8/layout/orgChart1"/>
    <dgm:cxn modelId="{EC07ADD2-8848-4CD0-9874-556DBC166374}" type="presParOf" srcId="{E293FE15-7B88-4C7B-ACF6-E1418FE4C0A0}" destId="{FA893AF7-8C9F-4379-AF28-381D7DE10BB6}" srcOrd="1" destOrd="0" presId="urn:microsoft.com/office/officeart/2005/8/layout/orgChart1"/>
    <dgm:cxn modelId="{E81EED78-A1FD-4C84-B274-F5E01B07606F}" type="presParOf" srcId="{52333939-AA1F-4B91-AECB-25B1B783B107}" destId="{673F00CE-9DD0-412E-B431-2D487BE32D9A}" srcOrd="1" destOrd="0" presId="urn:microsoft.com/office/officeart/2005/8/layout/orgChart1"/>
    <dgm:cxn modelId="{2C0C2A42-E000-4B55-89C7-49159CD37F7C}" type="presParOf" srcId="{52333939-AA1F-4B91-AECB-25B1B783B107}" destId="{BB499EDE-F712-4B4F-B00C-76D0FC5C4961}" srcOrd="2" destOrd="0" presId="urn:microsoft.com/office/officeart/2005/8/layout/orgChart1"/>
    <dgm:cxn modelId="{9050F1BC-732C-45DE-B6E1-075339D22B72}" type="presParOf" srcId="{36051645-4547-4CDA-9D8A-84BD93730613}" destId="{FC8267D8-5209-4F4F-A30D-F738EC746C21}" srcOrd="2" destOrd="0" presId="urn:microsoft.com/office/officeart/2005/8/layout/orgChart1"/>
    <dgm:cxn modelId="{7F8CC615-14C9-47F6-A1A1-E7B2C1505AF7}" type="presParOf" srcId="{FC8267D8-5209-4F4F-A30D-F738EC746C21}" destId="{461E85B7-238E-457C-866E-4692272416DD}" srcOrd="0" destOrd="0" presId="urn:microsoft.com/office/officeart/2005/8/layout/orgChart1"/>
    <dgm:cxn modelId="{29DDDF48-92F5-4A9F-91E4-EE2C06054600}" type="presParOf" srcId="{FC8267D8-5209-4F4F-A30D-F738EC746C21}" destId="{F241518B-B938-425D-80F8-4855F4F44490}" srcOrd="1" destOrd="0" presId="urn:microsoft.com/office/officeart/2005/8/layout/orgChart1"/>
    <dgm:cxn modelId="{E8BD9AE8-80D2-4875-BF46-32CA179BFBAF}" type="presParOf" srcId="{F241518B-B938-425D-80F8-4855F4F44490}" destId="{6AE84E74-CC28-4B14-8ADB-F907CD714F72}" srcOrd="0" destOrd="0" presId="urn:microsoft.com/office/officeart/2005/8/layout/orgChart1"/>
    <dgm:cxn modelId="{8D1DE6AD-399A-4709-B67E-8FD1CE998712}" type="presParOf" srcId="{6AE84E74-CC28-4B14-8ADB-F907CD714F72}" destId="{95F02423-F28A-4E4D-B8FC-0CBBA1D068F0}" srcOrd="0" destOrd="0" presId="urn:microsoft.com/office/officeart/2005/8/layout/orgChart1"/>
    <dgm:cxn modelId="{3DB7F9BC-2A2C-4182-A27C-81378B609A28}" type="presParOf" srcId="{6AE84E74-CC28-4B14-8ADB-F907CD714F72}" destId="{C9281681-7222-454A-862E-7C1061B63CF4}" srcOrd="1" destOrd="0" presId="urn:microsoft.com/office/officeart/2005/8/layout/orgChart1"/>
    <dgm:cxn modelId="{57B05E5E-8C82-4F37-9F14-9094A81F5BFA}" type="presParOf" srcId="{F241518B-B938-425D-80F8-4855F4F44490}" destId="{41477446-9319-4483-AFA3-C9A719A0A613}" srcOrd="1" destOrd="0" presId="urn:microsoft.com/office/officeart/2005/8/layout/orgChart1"/>
    <dgm:cxn modelId="{4294B705-A2A3-4666-BD4F-0390213E7788}" type="presParOf" srcId="{F241518B-B938-425D-80F8-4855F4F44490}" destId="{683C7A88-6CD8-4F35-B2FB-5AAD9EA4DC4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262429-4D42-4836-86CD-F40C7B776F4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2E7292B1-B858-4A45-AC8B-E9F85A5EC8FA}">
      <dgm:prSet phldrT="[Texto]"/>
      <dgm:spPr>
        <a:solidFill>
          <a:schemeClr val="tx1">
            <a:lumMod val="95000"/>
          </a:schemeClr>
        </a:solidFill>
      </dgm:spPr>
      <dgm:t>
        <a:bodyPr/>
        <a:lstStyle/>
        <a:p>
          <a:r>
            <a:rPr lang="es-EC" dirty="0">
              <a:solidFill>
                <a:schemeClr val="bg1"/>
              </a:solidFill>
              <a:latin typeface="Arial Black" panose="020B0A04020102020204" pitchFamily="34" charset="0"/>
            </a:rPr>
            <a:t>ALTO PORCENTAJE DE ESTUDIANTES ALCANZAN LOS APRENDIZAJES</a:t>
          </a:r>
          <a:endParaRPr lang="es-EC" dirty="0"/>
        </a:p>
      </dgm:t>
    </dgm:pt>
    <dgm:pt modelId="{F88CFC97-D0B9-4132-AFD2-D65AD7AFDB73}" type="parTrans" cxnId="{7A67989C-1094-45DF-8107-0A8697030B4C}">
      <dgm:prSet/>
      <dgm:spPr/>
      <dgm:t>
        <a:bodyPr/>
        <a:lstStyle/>
        <a:p>
          <a:endParaRPr lang="es-EC"/>
        </a:p>
      </dgm:t>
    </dgm:pt>
    <dgm:pt modelId="{42061529-5EA0-4A5B-A87E-2718EC846845}" type="sibTrans" cxnId="{7A67989C-1094-45DF-8107-0A8697030B4C}">
      <dgm:prSet/>
      <dgm:spPr/>
      <dgm:t>
        <a:bodyPr/>
        <a:lstStyle/>
        <a:p>
          <a:endParaRPr lang="es-EC"/>
        </a:p>
      </dgm:t>
    </dgm:pt>
    <dgm:pt modelId="{37E5672D-6859-4B22-B2C5-9D0E6DC5F38A}" type="asst">
      <dgm:prSet phldrT="[Texto]"/>
      <dgm:spPr>
        <a:solidFill>
          <a:schemeClr val="tx1">
            <a:lumMod val="95000"/>
          </a:schemeClr>
        </a:solidFill>
      </dgm:spPr>
      <dgm:t>
        <a:bodyPr/>
        <a:lstStyle/>
        <a:p>
          <a:r>
            <a:rPr lang="es-MX" dirty="0">
              <a:solidFill>
                <a:schemeClr val="bg1"/>
              </a:solidFill>
              <a:latin typeface="Arial Black" panose="020B0A04020102020204" pitchFamily="34" charset="0"/>
            </a:rPr>
            <a:t>PROYECTO DE VIDA DEFINIDO</a:t>
          </a:r>
          <a:endParaRPr lang="es-EC" dirty="0"/>
        </a:p>
      </dgm:t>
    </dgm:pt>
    <dgm:pt modelId="{03E7216C-4CE1-4052-BF1C-FFA3F82FA067}" type="parTrans" cxnId="{5D8D4AA6-62E5-4013-BFA8-A15B2F176067}">
      <dgm:prSet/>
      <dgm:spPr/>
      <dgm:t>
        <a:bodyPr/>
        <a:lstStyle/>
        <a:p>
          <a:endParaRPr lang="es-EC"/>
        </a:p>
      </dgm:t>
    </dgm:pt>
    <dgm:pt modelId="{4D1211F8-D302-43D7-A027-E1361B275087}" type="sibTrans" cxnId="{5D8D4AA6-62E5-4013-BFA8-A15B2F176067}">
      <dgm:prSet/>
      <dgm:spPr/>
      <dgm:t>
        <a:bodyPr/>
        <a:lstStyle/>
        <a:p>
          <a:endParaRPr lang="es-EC"/>
        </a:p>
      </dgm:t>
    </dgm:pt>
    <dgm:pt modelId="{B739EF6B-5684-4063-A369-8C2C7750D228}">
      <dgm:prSet phldrT="[Texto]"/>
      <dgm:spPr>
        <a:solidFill>
          <a:schemeClr val="tx1">
            <a:lumMod val="95000"/>
          </a:schemeClr>
        </a:solidFill>
      </dgm:spPr>
      <dgm:t>
        <a:bodyPr/>
        <a:lstStyle/>
        <a:p>
          <a:r>
            <a:rPr lang="es-MX" dirty="0">
              <a:solidFill>
                <a:schemeClr val="bg1"/>
              </a:solidFill>
              <a:latin typeface="Arial Black" panose="020B0A04020102020204" pitchFamily="34" charset="0"/>
            </a:rPr>
            <a:t>PERMANENCIA EN EL SISTEMA ESCOLAR</a:t>
          </a:r>
          <a:endParaRPr lang="es-EC" dirty="0"/>
        </a:p>
      </dgm:t>
    </dgm:pt>
    <dgm:pt modelId="{2017B93F-18FA-43C5-81DB-0280AFE766A2}" type="parTrans" cxnId="{2575C52C-D04E-433F-98EF-4935D3BE6BE2}">
      <dgm:prSet/>
      <dgm:spPr/>
      <dgm:t>
        <a:bodyPr/>
        <a:lstStyle/>
        <a:p>
          <a:endParaRPr lang="es-EC"/>
        </a:p>
      </dgm:t>
    </dgm:pt>
    <dgm:pt modelId="{B1AE7C1C-0841-4DDC-9133-E60F2D460369}" type="sibTrans" cxnId="{2575C52C-D04E-433F-98EF-4935D3BE6BE2}">
      <dgm:prSet/>
      <dgm:spPr/>
      <dgm:t>
        <a:bodyPr/>
        <a:lstStyle/>
        <a:p>
          <a:endParaRPr lang="es-EC"/>
        </a:p>
      </dgm:t>
    </dgm:pt>
    <dgm:pt modelId="{BFDC8C6E-CB26-4FDB-9B3C-BE5A2CB4BBFA}" type="pres">
      <dgm:prSet presAssocID="{F4262429-4D42-4836-86CD-F40C7B776F45}" presName="hierChild1" presStyleCnt="0">
        <dgm:presLayoutVars>
          <dgm:orgChart val="1"/>
          <dgm:chPref val="1"/>
          <dgm:dir/>
          <dgm:animOne val="branch"/>
          <dgm:animLvl val="lvl"/>
          <dgm:resizeHandles/>
        </dgm:presLayoutVars>
      </dgm:prSet>
      <dgm:spPr/>
      <dgm:t>
        <a:bodyPr/>
        <a:lstStyle/>
        <a:p>
          <a:endParaRPr lang="es-ES"/>
        </a:p>
      </dgm:t>
    </dgm:pt>
    <dgm:pt modelId="{36051645-4547-4CDA-9D8A-84BD93730613}" type="pres">
      <dgm:prSet presAssocID="{2E7292B1-B858-4A45-AC8B-E9F85A5EC8FA}" presName="hierRoot1" presStyleCnt="0">
        <dgm:presLayoutVars>
          <dgm:hierBranch val="init"/>
        </dgm:presLayoutVars>
      </dgm:prSet>
      <dgm:spPr/>
    </dgm:pt>
    <dgm:pt modelId="{43AAB1EA-88A2-4B87-BFB9-925EDD605A2E}" type="pres">
      <dgm:prSet presAssocID="{2E7292B1-B858-4A45-AC8B-E9F85A5EC8FA}" presName="rootComposite1" presStyleCnt="0"/>
      <dgm:spPr/>
    </dgm:pt>
    <dgm:pt modelId="{EC756583-7BA8-4AFD-8D81-FE778CEBE2E0}" type="pres">
      <dgm:prSet presAssocID="{2E7292B1-B858-4A45-AC8B-E9F85A5EC8FA}" presName="rootText1" presStyleLbl="node0" presStyleIdx="0" presStyleCnt="1" custScaleX="531004" custScaleY="171532" custLinFactX="-232045" custLinFactY="68992" custLinFactNeighborX="-300000" custLinFactNeighborY="100000">
        <dgm:presLayoutVars>
          <dgm:chPref val="3"/>
        </dgm:presLayoutVars>
      </dgm:prSet>
      <dgm:spPr/>
      <dgm:t>
        <a:bodyPr/>
        <a:lstStyle/>
        <a:p>
          <a:endParaRPr lang="es-ES"/>
        </a:p>
      </dgm:t>
    </dgm:pt>
    <dgm:pt modelId="{1660A67D-EFDB-404E-95C8-7A06C3669F9D}" type="pres">
      <dgm:prSet presAssocID="{2E7292B1-B858-4A45-AC8B-E9F85A5EC8FA}" presName="rootConnector1" presStyleLbl="node1" presStyleIdx="0" presStyleCnt="0"/>
      <dgm:spPr/>
      <dgm:t>
        <a:bodyPr/>
        <a:lstStyle/>
        <a:p>
          <a:endParaRPr lang="es-ES"/>
        </a:p>
      </dgm:t>
    </dgm:pt>
    <dgm:pt modelId="{FA453B20-3C57-4679-9F12-B4817C1BF513}" type="pres">
      <dgm:prSet presAssocID="{2E7292B1-B858-4A45-AC8B-E9F85A5EC8FA}" presName="hierChild2" presStyleCnt="0"/>
      <dgm:spPr/>
    </dgm:pt>
    <dgm:pt modelId="{7E2D9201-91BB-4792-8D89-5A541850392C}" type="pres">
      <dgm:prSet presAssocID="{2017B93F-18FA-43C5-81DB-0280AFE766A2}" presName="Name37" presStyleLbl="parChTrans1D2" presStyleIdx="0" presStyleCnt="2"/>
      <dgm:spPr/>
      <dgm:t>
        <a:bodyPr/>
        <a:lstStyle/>
        <a:p>
          <a:endParaRPr lang="es-ES"/>
        </a:p>
      </dgm:t>
    </dgm:pt>
    <dgm:pt modelId="{52333939-AA1F-4B91-AECB-25B1B783B107}" type="pres">
      <dgm:prSet presAssocID="{B739EF6B-5684-4063-A369-8C2C7750D228}" presName="hierRoot2" presStyleCnt="0">
        <dgm:presLayoutVars>
          <dgm:hierBranch val="init"/>
        </dgm:presLayoutVars>
      </dgm:prSet>
      <dgm:spPr/>
    </dgm:pt>
    <dgm:pt modelId="{E293FE15-7B88-4C7B-ACF6-E1418FE4C0A0}" type="pres">
      <dgm:prSet presAssocID="{B739EF6B-5684-4063-A369-8C2C7750D228}" presName="rootComposite" presStyleCnt="0"/>
      <dgm:spPr/>
    </dgm:pt>
    <dgm:pt modelId="{64818E1A-7B62-42AC-B7EE-7FDE9623CA7B}" type="pres">
      <dgm:prSet presAssocID="{B739EF6B-5684-4063-A369-8C2C7750D228}" presName="rootText" presStyleLbl="node2" presStyleIdx="0" presStyleCnt="1" custScaleX="558580" custLinFactX="100000" custLinFactY="-65518" custLinFactNeighborX="174153" custLinFactNeighborY="-100000">
        <dgm:presLayoutVars>
          <dgm:chPref val="3"/>
        </dgm:presLayoutVars>
      </dgm:prSet>
      <dgm:spPr/>
      <dgm:t>
        <a:bodyPr/>
        <a:lstStyle/>
        <a:p>
          <a:endParaRPr lang="es-ES"/>
        </a:p>
      </dgm:t>
    </dgm:pt>
    <dgm:pt modelId="{FA893AF7-8C9F-4379-AF28-381D7DE10BB6}" type="pres">
      <dgm:prSet presAssocID="{B739EF6B-5684-4063-A369-8C2C7750D228}" presName="rootConnector" presStyleLbl="node2" presStyleIdx="0" presStyleCnt="1"/>
      <dgm:spPr/>
      <dgm:t>
        <a:bodyPr/>
        <a:lstStyle/>
        <a:p>
          <a:endParaRPr lang="es-ES"/>
        </a:p>
      </dgm:t>
    </dgm:pt>
    <dgm:pt modelId="{673F00CE-9DD0-412E-B431-2D487BE32D9A}" type="pres">
      <dgm:prSet presAssocID="{B739EF6B-5684-4063-A369-8C2C7750D228}" presName="hierChild4" presStyleCnt="0"/>
      <dgm:spPr/>
    </dgm:pt>
    <dgm:pt modelId="{BB499EDE-F712-4B4F-B00C-76D0FC5C4961}" type="pres">
      <dgm:prSet presAssocID="{B739EF6B-5684-4063-A369-8C2C7750D228}" presName="hierChild5" presStyleCnt="0"/>
      <dgm:spPr/>
    </dgm:pt>
    <dgm:pt modelId="{FC8267D8-5209-4F4F-A30D-F738EC746C21}" type="pres">
      <dgm:prSet presAssocID="{2E7292B1-B858-4A45-AC8B-E9F85A5EC8FA}" presName="hierChild3" presStyleCnt="0"/>
      <dgm:spPr/>
    </dgm:pt>
    <dgm:pt modelId="{461E85B7-238E-457C-866E-4692272416DD}" type="pres">
      <dgm:prSet presAssocID="{03E7216C-4CE1-4052-BF1C-FFA3F82FA067}" presName="Name111" presStyleLbl="parChTrans1D2" presStyleIdx="1" presStyleCnt="2"/>
      <dgm:spPr/>
      <dgm:t>
        <a:bodyPr/>
        <a:lstStyle/>
        <a:p>
          <a:endParaRPr lang="es-ES"/>
        </a:p>
      </dgm:t>
    </dgm:pt>
    <dgm:pt modelId="{F241518B-B938-425D-80F8-4855F4F44490}" type="pres">
      <dgm:prSet presAssocID="{37E5672D-6859-4B22-B2C5-9D0E6DC5F38A}" presName="hierRoot3" presStyleCnt="0">
        <dgm:presLayoutVars>
          <dgm:hierBranch val="init"/>
        </dgm:presLayoutVars>
      </dgm:prSet>
      <dgm:spPr/>
    </dgm:pt>
    <dgm:pt modelId="{6AE84E74-CC28-4B14-8ADB-F907CD714F72}" type="pres">
      <dgm:prSet presAssocID="{37E5672D-6859-4B22-B2C5-9D0E6DC5F38A}" presName="rootComposite3" presStyleCnt="0"/>
      <dgm:spPr/>
    </dgm:pt>
    <dgm:pt modelId="{95F02423-F28A-4E4D-B8FC-0CBBA1D068F0}" type="pres">
      <dgm:prSet presAssocID="{37E5672D-6859-4B22-B2C5-9D0E6DC5F38A}" presName="rootText3" presStyleLbl="asst1" presStyleIdx="0" presStyleCnt="1" custScaleX="494410" custLinFactY="-100000" custLinFactNeighborX="89650" custLinFactNeighborY="-118558">
        <dgm:presLayoutVars>
          <dgm:chPref val="3"/>
        </dgm:presLayoutVars>
      </dgm:prSet>
      <dgm:spPr/>
      <dgm:t>
        <a:bodyPr/>
        <a:lstStyle/>
        <a:p>
          <a:endParaRPr lang="es-ES"/>
        </a:p>
      </dgm:t>
    </dgm:pt>
    <dgm:pt modelId="{C9281681-7222-454A-862E-7C1061B63CF4}" type="pres">
      <dgm:prSet presAssocID="{37E5672D-6859-4B22-B2C5-9D0E6DC5F38A}" presName="rootConnector3" presStyleLbl="asst1" presStyleIdx="0" presStyleCnt="1"/>
      <dgm:spPr/>
      <dgm:t>
        <a:bodyPr/>
        <a:lstStyle/>
        <a:p>
          <a:endParaRPr lang="es-ES"/>
        </a:p>
      </dgm:t>
    </dgm:pt>
    <dgm:pt modelId="{41477446-9319-4483-AFA3-C9A719A0A613}" type="pres">
      <dgm:prSet presAssocID="{37E5672D-6859-4B22-B2C5-9D0E6DC5F38A}" presName="hierChild6" presStyleCnt="0"/>
      <dgm:spPr/>
    </dgm:pt>
    <dgm:pt modelId="{683C7A88-6CD8-4F35-B2FB-5AAD9EA4DC4A}" type="pres">
      <dgm:prSet presAssocID="{37E5672D-6859-4B22-B2C5-9D0E6DC5F38A}" presName="hierChild7" presStyleCnt="0"/>
      <dgm:spPr/>
    </dgm:pt>
  </dgm:ptLst>
  <dgm:cxnLst>
    <dgm:cxn modelId="{69D66618-6504-4DA5-9B24-E8C58F3853B3}" type="presOf" srcId="{F4262429-4D42-4836-86CD-F40C7B776F45}" destId="{BFDC8C6E-CB26-4FDB-9B3C-BE5A2CB4BBFA}" srcOrd="0" destOrd="0" presId="urn:microsoft.com/office/officeart/2005/8/layout/orgChart1"/>
    <dgm:cxn modelId="{F2D1D9FE-93B3-4C22-A7FE-FF0DCCFD89DC}" type="presOf" srcId="{2E7292B1-B858-4A45-AC8B-E9F85A5EC8FA}" destId="{1660A67D-EFDB-404E-95C8-7A06C3669F9D}" srcOrd="1" destOrd="0" presId="urn:microsoft.com/office/officeart/2005/8/layout/orgChart1"/>
    <dgm:cxn modelId="{5D8D4AA6-62E5-4013-BFA8-A15B2F176067}" srcId="{2E7292B1-B858-4A45-AC8B-E9F85A5EC8FA}" destId="{37E5672D-6859-4B22-B2C5-9D0E6DC5F38A}" srcOrd="0" destOrd="0" parTransId="{03E7216C-4CE1-4052-BF1C-FFA3F82FA067}" sibTransId="{4D1211F8-D302-43D7-A027-E1361B275087}"/>
    <dgm:cxn modelId="{31F5C853-67A7-4075-ADAC-1B5C9CE3E746}" type="presOf" srcId="{B739EF6B-5684-4063-A369-8C2C7750D228}" destId="{64818E1A-7B62-42AC-B7EE-7FDE9623CA7B}" srcOrd="0" destOrd="0" presId="urn:microsoft.com/office/officeart/2005/8/layout/orgChart1"/>
    <dgm:cxn modelId="{7A67989C-1094-45DF-8107-0A8697030B4C}" srcId="{F4262429-4D42-4836-86CD-F40C7B776F45}" destId="{2E7292B1-B858-4A45-AC8B-E9F85A5EC8FA}" srcOrd="0" destOrd="0" parTransId="{F88CFC97-D0B9-4132-AFD2-D65AD7AFDB73}" sibTransId="{42061529-5EA0-4A5B-A87E-2718EC846845}"/>
    <dgm:cxn modelId="{602AA151-F34E-44E6-8470-47EC02FDB5FF}" type="presOf" srcId="{37E5672D-6859-4B22-B2C5-9D0E6DC5F38A}" destId="{C9281681-7222-454A-862E-7C1061B63CF4}" srcOrd="1" destOrd="0" presId="urn:microsoft.com/office/officeart/2005/8/layout/orgChart1"/>
    <dgm:cxn modelId="{40BD5AD6-2DC3-46A2-B175-6C65162CF42E}" type="presOf" srcId="{03E7216C-4CE1-4052-BF1C-FFA3F82FA067}" destId="{461E85B7-238E-457C-866E-4692272416DD}" srcOrd="0" destOrd="0" presId="urn:microsoft.com/office/officeart/2005/8/layout/orgChart1"/>
    <dgm:cxn modelId="{5AC8D49B-B7A9-4B35-BB6F-B71A92683561}" type="presOf" srcId="{B739EF6B-5684-4063-A369-8C2C7750D228}" destId="{FA893AF7-8C9F-4379-AF28-381D7DE10BB6}" srcOrd="1" destOrd="0" presId="urn:microsoft.com/office/officeart/2005/8/layout/orgChart1"/>
    <dgm:cxn modelId="{9E235141-D072-47C7-AA90-85B8CD93DD67}" type="presOf" srcId="{2E7292B1-B858-4A45-AC8B-E9F85A5EC8FA}" destId="{EC756583-7BA8-4AFD-8D81-FE778CEBE2E0}" srcOrd="0" destOrd="0" presId="urn:microsoft.com/office/officeart/2005/8/layout/orgChart1"/>
    <dgm:cxn modelId="{A1461B96-92B3-4557-BDB7-E053B4CD57F5}" type="presOf" srcId="{37E5672D-6859-4B22-B2C5-9D0E6DC5F38A}" destId="{95F02423-F28A-4E4D-B8FC-0CBBA1D068F0}" srcOrd="0" destOrd="0" presId="urn:microsoft.com/office/officeart/2005/8/layout/orgChart1"/>
    <dgm:cxn modelId="{2575C52C-D04E-433F-98EF-4935D3BE6BE2}" srcId="{2E7292B1-B858-4A45-AC8B-E9F85A5EC8FA}" destId="{B739EF6B-5684-4063-A369-8C2C7750D228}" srcOrd="1" destOrd="0" parTransId="{2017B93F-18FA-43C5-81DB-0280AFE766A2}" sibTransId="{B1AE7C1C-0841-4DDC-9133-E60F2D460369}"/>
    <dgm:cxn modelId="{9C10D2DF-15C1-46CC-B8DB-390B56BEF076}" type="presOf" srcId="{2017B93F-18FA-43C5-81DB-0280AFE766A2}" destId="{7E2D9201-91BB-4792-8D89-5A541850392C}" srcOrd="0" destOrd="0" presId="urn:microsoft.com/office/officeart/2005/8/layout/orgChart1"/>
    <dgm:cxn modelId="{97758E75-7B3E-43FE-9943-424DFAEB7E7B}" type="presParOf" srcId="{BFDC8C6E-CB26-4FDB-9B3C-BE5A2CB4BBFA}" destId="{36051645-4547-4CDA-9D8A-84BD93730613}" srcOrd="0" destOrd="0" presId="urn:microsoft.com/office/officeart/2005/8/layout/orgChart1"/>
    <dgm:cxn modelId="{2DE49A54-CDC0-42AD-B371-92A241AFDD15}" type="presParOf" srcId="{36051645-4547-4CDA-9D8A-84BD93730613}" destId="{43AAB1EA-88A2-4B87-BFB9-925EDD605A2E}" srcOrd="0" destOrd="0" presId="urn:microsoft.com/office/officeart/2005/8/layout/orgChart1"/>
    <dgm:cxn modelId="{DC6E7ED5-6162-4800-B6E2-62BD2C540AB4}" type="presParOf" srcId="{43AAB1EA-88A2-4B87-BFB9-925EDD605A2E}" destId="{EC756583-7BA8-4AFD-8D81-FE778CEBE2E0}" srcOrd="0" destOrd="0" presId="urn:microsoft.com/office/officeart/2005/8/layout/orgChart1"/>
    <dgm:cxn modelId="{3E044E43-DDAE-4797-B6B3-B2B5167053BE}" type="presParOf" srcId="{43AAB1EA-88A2-4B87-BFB9-925EDD605A2E}" destId="{1660A67D-EFDB-404E-95C8-7A06C3669F9D}" srcOrd="1" destOrd="0" presId="urn:microsoft.com/office/officeart/2005/8/layout/orgChart1"/>
    <dgm:cxn modelId="{50CFFBCB-1F2E-4C20-9296-55E1EDBA3416}" type="presParOf" srcId="{36051645-4547-4CDA-9D8A-84BD93730613}" destId="{FA453B20-3C57-4679-9F12-B4817C1BF513}" srcOrd="1" destOrd="0" presId="urn:microsoft.com/office/officeart/2005/8/layout/orgChart1"/>
    <dgm:cxn modelId="{8FCE6B44-D0D5-4A75-AB1B-820D95D5C8FE}" type="presParOf" srcId="{FA453B20-3C57-4679-9F12-B4817C1BF513}" destId="{7E2D9201-91BB-4792-8D89-5A541850392C}" srcOrd="0" destOrd="0" presId="urn:microsoft.com/office/officeart/2005/8/layout/orgChart1"/>
    <dgm:cxn modelId="{368729D4-769E-4FD4-8C16-F6D9ACD2E936}" type="presParOf" srcId="{FA453B20-3C57-4679-9F12-B4817C1BF513}" destId="{52333939-AA1F-4B91-AECB-25B1B783B107}" srcOrd="1" destOrd="0" presId="urn:microsoft.com/office/officeart/2005/8/layout/orgChart1"/>
    <dgm:cxn modelId="{84F170B9-FA6C-43E5-B306-99F983818AD2}" type="presParOf" srcId="{52333939-AA1F-4B91-AECB-25B1B783B107}" destId="{E293FE15-7B88-4C7B-ACF6-E1418FE4C0A0}" srcOrd="0" destOrd="0" presId="urn:microsoft.com/office/officeart/2005/8/layout/orgChart1"/>
    <dgm:cxn modelId="{6108EB26-B2EB-489F-BD45-16EE6F4E2A10}" type="presParOf" srcId="{E293FE15-7B88-4C7B-ACF6-E1418FE4C0A0}" destId="{64818E1A-7B62-42AC-B7EE-7FDE9623CA7B}" srcOrd="0" destOrd="0" presId="urn:microsoft.com/office/officeart/2005/8/layout/orgChart1"/>
    <dgm:cxn modelId="{EC07ADD2-8848-4CD0-9874-556DBC166374}" type="presParOf" srcId="{E293FE15-7B88-4C7B-ACF6-E1418FE4C0A0}" destId="{FA893AF7-8C9F-4379-AF28-381D7DE10BB6}" srcOrd="1" destOrd="0" presId="urn:microsoft.com/office/officeart/2005/8/layout/orgChart1"/>
    <dgm:cxn modelId="{E81EED78-A1FD-4C84-B274-F5E01B07606F}" type="presParOf" srcId="{52333939-AA1F-4B91-AECB-25B1B783B107}" destId="{673F00CE-9DD0-412E-B431-2D487BE32D9A}" srcOrd="1" destOrd="0" presId="urn:microsoft.com/office/officeart/2005/8/layout/orgChart1"/>
    <dgm:cxn modelId="{2C0C2A42-E000-4B55-89C7-49159CD37F7C}" type="presParOf" srcId="{52333939-AA1F-4B91-AECB-25B1B783B107}" destId="{BB499EDE-F712-4B4F-B00C-76D0FC5C4961}" srcOrd="2" destOrd="0" presId="urn:microsoft.com/office/officeart/2005/8/layout/orgChart1"/>
    <dgm:cxn modelId="{9050F1BC-732C-45DE-B6E1-075339D22B72}" type="presParOf" srcId="{36051645-4547-4CDA-9D8A-84BD93730613}" destId="{FC8267D8-5209-4F4F-A30D-F738EC746C21}" srcOrd="2" destOrd="0" presId="urn:microsoft.com/office/officeart/2005/8/layout/orgChart1"/>
    <dgm:cxn modelId="{7F8CC615-14C9-47F6-A1A1-E7B2C1505AF7}" type="presParOf" srcId="{FC8267D8-5209-4F4F-A30D-F738EC746C21}" destId="{461E85B7-238E-457C-866E-4692272416DD}" srcOrd="0" destOrd="0" presId="urn:microsoft.com/office/officeart/2005/8/layout/orgChart1"/>
    <dgm:cxn modelId="{29DDDF48-92F5-4A9F-91E4-EE2C06054600}" type="presParOf" srcId="{FC8267D8-5209-4F4F-A30D-F738EC746C21}" destId="{F241518B-B938-425D-80F8-4855F4F44490}" srcOrd="1" destOrd="0" presId="urn:microsoft.com/office/officeart/2005/8/layout/orgChart1"/>
    <dgm:cxn modelId="{E8BD9AE8-80D2-4875-BF46-32CA179BFBAF}" type="presParOf" srcId="{F241518B-B938-425D-80F8-4855F4F44490}" destId="{6AE84E74-CC28-4B14-8ADB-F907CD714F72}" srcOrd="0" destOrd="0" presId="urn:microsoft.com/office/officeart/2005/8/layout/orgChart1"/>
    <dgm:cxn modelId="{8D1DE6AD-399A-4709-B67E-8FD1CE998712}" type="presParOf" srcId="{6AE84E74-CC28-4B14-8ADB-F907CD714F72}" destId="{95F02423-F28A-4E4D-B8FC-0CBBA1D068F0}" srcOrd="0" destOrd="0" presId="urn:microsoft.com/office/officeart/2005/8/layout/orgChart1"/>
    <dgm:cxn modelId="{3DB7F9BC-2A2C-4182-A27C-81378B609A28}" type="presParOf" srcId="{6AE84E74-CC28-4B14-8ADB-F907CD714F72}" destId="{C9281681-7222-454A-862E-7C1061B63CF4}" srcOrd="1" destOrd="0" presId="urn:microsoft.com/office/officeart/2005/8/layout/orgChart1"/>
    <dgm:cxn modelId="{57B05E5E-8C82-4F37-9F14-9094A81F5BFA}" type="presParOf" srcId="{F241518B-B938-425D-80F8-4855F4F44490}" destId="{41477446-9319-4483-AFA3-C9A719A0A613}" srcOrd="1" destOrd="0" presId="urn:microsoft.com/office/officeart/2005/8/layout/orgChart1"/>
    <dgm:cxn modelId="{4294B705-A2A3-4666-BD4F-0390213E7788}" type="presParOf" srcId="{F241518B-B938-425D-80F8-4855F4F44490}" destId="{683C7A88-6CD8-4F35-B2FB-5AAD9EA4DC4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E85B7-238E-457C-866E-4692272416DD}">
      <dsp:nvSpPr>
        <dsp:cNvPr id="0" name=""/>
        <dsp:cNvSpPr/>
      </dsp:nvSpPr>
      <dsp:spPr>
        <a:xfrm>
          <a:off x="2232457" y="592719"/>
          <a:ext cx="1048502" cy="1495454"/>
        </a:xfrm>
        <a:custGeom>
          <a:avLst/>
          <a:gdLst/>
          <a:ahLst/>
          <a:cxnLst/>
          <a:rect l="0" t="0" r="0" b="0"/>
          <a:pathLst>
            <a:path>
              <a:moveTo>
                <a:pt x="1048502" y="1495454"/>
              </a:moveTo>
              <a:lnTo>
                <a:pt x="0"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D9201-91BB-4792-8D89-5A541850392C}">
      <dsp:nvSpPr>
        <dsp:cNvPr id="0" name=""/>
        <dsp:cNvSpPr/>
      </dsp:nvSpPr>
      <dsp:spPr>
        <a:xfrm>
          <a:off x="3280959" y="1394976"/>
          <a:ext cx="5893929" cy="693197"/>
        </a:xfrm>
        <a:custGeom>
          <a:avLst/>
          <a:gdLst/>
          <a:ahLst/>
          <a:cxnLst/>
          <a:rect l="0" t="0" r="0" b="0"/>
          <a:pathLst>
            <a:path>
              <a:moveTo>
                <a:pt x="0" y="693197"/>
              </a:moveTo>
              <a:lnTo>
                <a:pt x="5893929"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756583-7BA8-4AFD-8D81-FE778CEBE2E0}">
      <dsp:nvSpPr>
        <dsp:cNvPr id="0" name=""/>
        <dsp:cNvSpPr/>
      </dsp:nvSpPr>
      <dsp:spPr>
        <a:xfrm>
          <a:off x="0" y="1322101"/>
          <a:ext cx="6561919" cy="766072"/>
        </a:xfrm>
        <a:prstGeom prst="rect">
          <a:avLst/>
        </a:prstGeom>
        <a:solidFill>
          <a:schemeClr val="tx1">
            <a:lumMod val="9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a:solidFill>
                <a:schemeClr val="bg1"/>
              </a:solidFill>
              <a:latin typeface="Arial Black" panose="020B0A04020102020204" pitchFamily="34" charset="0"/>
            </a:rPr>
            <a:t>ALTO PORCENTAJE DE ESTUDIANTES ALCANZAN LOS APRENDIZAJES</a:t>
          </a:r>
          <a:endParaRPr lang="es-EC" sz="2400" kern="1200" dirty="0"/>
        </a:p>
      </dsp:txBody>
      <dsp:txXfrm>
        <a:off x="0" y="1322101"/>
        <a:ext cx="6561919" cy="766072"/>
      </dsp:txXfrm>
    </dsp:sp>
    <dsp:sp modelId="{64818E1A-7B62-42AC-B7EE-7FDE9623CA7B}">
      <dsp:nvSpPr>
        <dsp:cNvPr id="0" name=""/>
        <dsp:cNvSpPr/>
      </dsp:nvSpPr>
      <dsp:spPr>
        <a:xfrm>
          <a:off x="6823986" y="1394976"/>
          <a:ext cx="4701805" cy="721187"/>
        </a:xfrm>
        <a:prstGeom prst="rect">
          <a:avLst/>
        </a:prstGeom>
        <a:solidFill>
          <a:schemeClr val="tx1">
            <a:lumMod val="9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a:solidFill>
                <a:schemeClr val="bg1"/>
              </a:solidFill>
              <a:latin typeface="Arial Black" panose="020B0A04020102020204" pitchFamily="34" charset="0"/>
            </a:rPr>
            <a:t>PERMANENCIA EN EL SISTEMA ESCOLAR</a:t>
          </a:r>
          <a:endParaRPr lang="es-EC" sz="2400" kern="1200" dirty="0"/>
        </a:p>
      </dsp:txBody>
      <dsp:txXfrm>
        <a:off x="6823986" y="1394976"/>
        <a:ext cx="4701805" cy="721187"/>
      </dsp:txXfrm>
    </dsp:sp>
    <dsp:sp modelId="{95F02423-F28A-4E4D-B8FC-0CBBA1D068F0}">
      <dsp:nvSpPr>
        <dsp:cNvPr id="0" name=""/>
        <dsp:cNvSpPr/>
      </dsp:nvSpPr>
      <dsp:spPr>
        <a:xfrm>
          <a:off x="2232457" y="233187"/>
          <a:ext cx="6561919" cy="719065"/>
        </a:xfrm>
        <a:prstGeom prst="rect">
          <a:avLst/>
        </a:prstGeom>
        <a:solidFill>
          <a:schemeClr val="tx1">
            <a:lumMod val="9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a:solidFill>
                <a:schemeClr val="bg1"/>
              </a:solidFill>
              <a:latin typeface="Arial Black" panose="020B0A04020102020204" pitchFamily="34" charset="0"/>
            </a:rPr>
            <a:t>PROYECTO DE VIDA DEFINIDO</a:t>
          </a:r>
          <a:endParaRPr lang="es-EC" sz="2400" kern="1200" dirty="0"/>
        </a:p>
      </dsp:txBody>
      <dsp:txXfrm>
        <a:off x="2232457" y="233187"/>
        <a:ext cx="6561919" cy="719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E85B7-238E-457C-866E-4692272416DD}">
      <dsp:nvSpPr>
        <dsp:cNvPr id="0" name=""/>
        <dsp:cNvSpPr/>
      </dsp:nvSpPr>
      <dsp:spPr>
        <a:xfrm>
          <a:off x="2430911" y="228897"/>
          <a:ext cx="659664" cy="1331243"/>
        </a:xfrm>
        <a:custGeom>
          <a:avLst/>
          <a:gdLst/>
          <a:ahLst/>
          <a:cxnLst/>
          <a:rect l="0" t="0" r="0" b="0"/>
          <a:pathLst>
            <a:path>
              <a:moveTo>
                <a:pt x="0" y="1331243"/>
              </a:moveTo>
              <a:lnTo>
                <a:pt x="65966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D9201-91BB-4792-8D89-5A541850392C}">
      <dsp:nvSpPr>
        <dsp:cNvPr id="0" name=""/>
        <dsp:cNvSpPr/>
      </dsp:nvSpPr>
      <dsp:spPr>
        <a:xfrm>
          <a:off x="2430911" y="871113"/>
          <a:ext cx="6731494" cy="689027"/>
        </a:xfrm>
        <a:custGeom>
          <a:avLst/>
          <a:gdLst/>
          <a:ahLst/>
          <a:cxnLst/>
          <a:rect l="0" t="0" r="0" b="0"/>
          <a:pathLst>
            <a:path>
              <a:moveTo>
                <a:pt x="0" y="689027"/>
              </a:moveTo>
              <a:lnTo>
                <a:pt x="673149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756583-7BA8-4AFD-8D81-FE778CEBE2E0}">
      <dsp:nvSpPr>
        <dsp:cNvPr id="0" name=""/>
        <dsp:cNvSpPr/>
      </dsp:nvSpPr>
      <dsp:spPr>
        <a:xfrm>
          <a:off x="0" y="774875"/>
          <a:ext cx="4861822" cy="785265"/>
        </a:xfrm>
        <a:prstGeom prst="rect">
          <a:avLst/>
        </a:prstGeom>
        <a:solidFill>
          <a:schemeClr val="tx1">
            <a:lumMod val="9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a:solidFill>
                <a:schemeClr val="bg1"/>
              </a:solidFill>
              <a:latin typeface="Arial Black" panose="020B0A04020102020204" pitchFamily="34" charset="0"/>
            </a:rPr>
            <a:t>ALTO PORCENTAJE DE ESTUDIANTES ALCANZAN LOS APRENDIZAJES</a:t>
          </a:r>
          <a:endParaRPr lang="es-EC" sz="1700" kern="1200" dirty="0"/>
        </a:p>
      </dsp:txBody>
      <dsp:txXfrm>
        <a:off x="0" y="774875"/>
        <a:ext cx="4861822" cy="785265"/>
      </dsp:txXfrm>
    </dsp:sp>
    <dsp:sp modelId="{64818E1A-7B62-42AC-B7EE-7FDE9623CA7B}">
      <dsp:nvSpPr>
        <dsp:cNvPr id="0" name=""/>
        <dsp:cNvSpPr/>
      </dsp:nvSpPr>
      <dsp:spPr>
        <a:xfrm>
          <a:off x="6605253" y="871113"/>
          <a:ext cx="5114305" cy="457795"/>
        </a:xfrm>
        <a:prstGeom prst="rect">
          <a:avLst/>
        </a:prstGeom>
        <a:solidFill>
          <a:schemeClr val="tx1">
            <a:lumMod val="9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kern="1200" dirty="0">
              <a:solidFill>
                <a:schemeClr val="bg1"/>
              </a:solidFill>
              <a:latin typeface="Arial Black" panose="020B0A04020102020204" pitchFamily="34" charset="0"/>
            </a:rPr>
            <a:t>PERMANENCIA EN EL SISTEMA ESCOLAR</a:t>
          </a:r>
          <a:endParaRPr lang="es-EC" sz="1700" kern="1200" dirty="0"/>
        </a:p>
      </dsp:txBody>
      <dsp:txXfrm>
        <a:off x="6605253" y="871113"/>
        <a:ext cx="5114305" cy="457795"/>
      </dsp:txXfrm>
    </dsp:sp>
    <dsp:sp modelId="{95F02423-F28A-4E4D-B8FC-0CBBA1D068F0}">
      <dsp:nvSpPr>
        <dsp:cNvPr id="0" name=""/>
        <dsp:cNvSpPr/>
      </dsp:nvSpPr>
      <dsp:spPr>
        <a:xfrm>
          <a:off x="3090575" y="0"/>
          <a:ext cx="4526771" cy="457795"/>
        </a:xfrm>
        <a:prstGeom prst="rect">
          <a:avLst/>
        </a:prstGeom>
        <a:solidFill>
          <a:schemeClr val="tx1">
            <a:lumMod val="9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kern="1200" dirty="0">
              <a:solidFill>
                <a:schemeClr val="bg1"/>
              </a:solidFill>
              <a:latin typeface="Arial Black" panose="020B0A04020102020204" pitchFamily="34" charset="0"/>
            </a:rPr>
            <a:t>PROYECTO DE VIDA DEFINIDO</a:t>
          </a:r>
          <a:endParaRPr lang="es-EC" sz="1700" kern="1200" dirty="0"/>
        </a:p>
      </dsp:txBody>
      <dsp:txXfrm>
        <a:off x="3090575" y="0"/>
        <a:ext cx="4526771" cy="45779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4B1F6-95C4-46AB-A566-8000628AD956}" type="datetimeFigureOut">
              <a:rPr lang="es-EC" smtClean="0"/>
              <a:t>8/2/2024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E95B3-E420-4B0C-A8D7-0AED70017F9D}" type="slidenum">
              <a:rPr lang="es-EC" smtClean="0"/>
              <a:t>‹Nº›</a:t>
            </a:fld>
            <a:endParaRPr lang="es-EC"/>
          </a:p>
        </p:txBody>
      </p:sp>
    </p:spTree>
    <p:extLst>
      <p:ext uri="{BB962C8B-B14F-4D97-AF65-F5344CB8AC3E}">
        <p14:creationId xmlns:p14="http://schemas.microsoft.com/office/powerpoint/2010/main" val="8948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0" i="0" dirty="0">
                <a:solidFill>
                  <a:schemeClr val="bg1"/>
                </a:solidFill>
                <a:effectLst/>
                <a:latin typeface="Open Sans" panose="020B0606030504020204" pitchFamily="34" charset="0"/>
              </a:rPr>
              <a:t>Las estrategias no deben representar actividades en el proyecto, pues ni siquiera hemos definido las soluciones. Sin embargo, si son </a:t>
            </a:r>
            <a:r>
              <a:rPr lang="es-MX" sz="1000" b="0" i="0" dirty="0" err="1">
                <a:solidFill>
                  <a:schemeClr val="bg1"/>
                </a:solidFill>
                <a:effectLst/>
                <a:latin typeface="Open Sans" panose="020B0606030504020204" pitchFamily="34" charset="0"/>
              </a:rPr>
              <a:t>son</a:t>
            </a:r>
            <a:r>
              <a:rPr lang="es-MX" sz="1000" b="0" i="0" dirty="0">
                <a:solidFill>
                  <a:schemeClr val="bg1"/>
                </a:solidFill>
                <a:effectLst/>
                <a:latin typeface="Open Sans" panose="020B0606030504020204" pitchFamily="34" charset="0"/>
              </a:rPr>
              <a:t> una entrada importante para definir los niveles de objetivos (fin, propósito, componentes y actividades). Por lo tanto, en pasos anteriores la información del análisis de involucrados es vital para direccionar el proyecto.</a:t>
            </a:r>
            <a:endParaRPr lang="es-EC" sz="1000" dirty="0">
              <a:solidFill>
                <a:schemeClr val="bg1"/>
              </a:solidFill>
            </a:endParaRPr>
          </a:p>
          <a:p>
            <a:endParaRPr lang="es-EC" dirty="0"/>
          </a:p>
        </p:txBody>
      </p:sp>
      <p:sp>
        <p:nvSpPr>
          <p:cNvPr id="4" name="Marcador de número de diapositiva 3"/>
          <p:cNvSpPr>
            <a:spLocks noGrp="1"/>
          </p:cNvSpPr>
          <p:nvPr>
            <p:ph type="sldNum" sz="quarter" idx="5"/>
          </p:nvPr>
        </p:nvSpPr>
        <p:spPr/>
        <p:txBody>
          <a:bodyPr/>
          <a:lstStyle/>
          <a:p>
            <a:fld id="{060E95B3-E420-4B0C-A8D7-0AED70017F9D}" type="slidenum">
              <a:rPr lang="es-EC" smtClean="0"/>
              <a:t>2</a:t>
            </a:fld>
            <a:endParaRPr lang="es-EC"/>
          </a:p>
        </p:txBody>
      </p:sp>
    </p:spTree>
    <p:extLst>
      <p:ext uri="{BB962C8B-B14F-4D97-AF65-F5344CB8AC3E}">
        <p14:creationId xmlns:p14="http://schemas.microsoft.com/office/powerpoint/2010/main" val="382655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0" i="0" dirty="0">
                <a:solidFill>
                  <a:schemeClr val="bg1"/>
                </a:solidFill>
                <a:effectLst/>
                <a:latin typeface="Open Sans" panose="020B0606030504020204" pitchFamily="34" charset="0"/>
              </a:rPr>
              <a:t>Las estrategias no deben representar actividades en el proyecto, pues ni siquiera hemos definido las soluciones. Sin embargo, si son una entrada importante para definir los niveles de objetivos (fin, propósito, componentes y actividades). Por lo tanto, en pasos anteriores la información del análisis de involucrados es vital para direccionar el proyecto.</a:t>
            </a:r>
            <a:endParaRPr lang="es-EC" sz="1000" dirty="0">
              <a:solidFill>
                <a:schemeClr val="bg1"/>
              </a:solidFill>
            </a:endParaRPr>
          </a:p>
          <a:p>
            <a:endParaRPr lang="es-EC" dirty="0"/>
          </a:p>
        </p:txBody>
      </p:sp>
      <p:sp>
        <p:nvSpPr>
          <p:cNvPr id="4" name="Marcador de número de diapositiva 3"/>
          <p:cNvSpPr>
            <a:spLocks noGrp="1"/>
          </p:cNvSpPr>
          <p:nvPr>
            <p:ph type="sldNum" sz="quarter" idx="5"/>
          </p:nvPr>
        </p:nvSpPr>
        <p:spPr/>
        <p:txBody>
          <a:bodyPr/>
          <a:lstStyle/>
          <a:p>
            <a:fld id="{060E95B3-E420-4B0C-A8D7-0AED70017F9D}" type="slidenum">
              <a:rPr lang="es-EC" smtClean="0"/>
              <a:t>3</a:t>
            </a:fld>
            <a:endParaRPr lang="es-EC"/>
          </a:p>
        </p:txBody>
      </p:sp>
    </p:spTree>
    <p:extLst>
      <p:ext uri="{BB962C8B-B14F-4D97-AF65-F5344CB8AC3E}">
        <p14:creationId xmlns:p14="http://schemas.microsoft.com/office/powerpoint/2010/main" val="3826557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060E95B3-E420-4B0C-A8D7-0AED70017F9D}" type="slidenum">
              <a:rPr lang="es-EC" smtClean="0"/>
              <a:t>7</a:t>
            </a:fld>
            <a:endParaRPr lang="es-EC"/>
          </a:p>
        </p:txBody>
      </p:sp>
    </p:spTree>
    <p:extLst>
      <p:ext uri="{BB962C8B-B14F-4D97-AF65-F5344CB8AC3E}">
        <p14:creationId xmlns:p14="http://schemas.microsoft.com/office/powerpoint/2010/main" val="333857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060E95B3-E420-4B0C-A8D7-0AED70017F9D}" type="slidenum">
              <a:rPr lang="es-EC" smtClean="0"/>
              <a:t>13</a:t>
            </a:fld>
            <a:endParaRPr lang="es-EC"/>
          </a:p>
        </p:txBody>
      </p:sp>
    </p:spTree>
    <p:extLst>
      <p:ext uri="{BB962C8B-B14F-4D97-AF65-F5344CB8AC3E}">
        <p14:creationId xmlns:p14="http://schemas.microsoft.com/office/powerpoint/2010/main" val="221015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060E95B3-E420-4B0C-A8D7-0AED70017F9D}" type="slidenum">
              <a:rPr lang="es-EC" smtClean="0"/>
              <a:t>14</a:t>
            </a:fld>
            <a:endParaRPr lang="es-EC"/>
          </a:p>
        </p:txBody>
      </p:sp>
    </p:spTree>
    <p:extLst>
      <p:ext uri="{BB962C8B-B14F-4D97-AF65-F5344CB8AC3E}">
        <p14:creationId xmlns:p14="http://schemas.microsoft.com/office/powerpoint/2010/main" val="252680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060E95B3-E420-4B0C-A8D7-0AED70017F9D}" type="slidenum">
              <a:rPr lang="es-EC" smtClean="0"/>
              <a:t>36</a:t>
            </a:fld>
            <a:endParaRPr lang="es-EC"/>
          </a:p>
        </p:txBody>
      </p:sp>
    </p:spTree>
    <p:extLst>
      <p:ext uri="{BB962C8B-B14F-4D97-AF65-F5344CB8AC3E}">
        <p14:creationId xmlns:p14="http://schemas.microsoft.com/office/powerpoint/2010/main" val="652648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2/8/2024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rgbClr val="4597CF"/>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2/8/2024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definicion.de/persona/"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F72D17B-F5D8-4F24-08B4-3C03B2AE6300}"/>
              </a:ext>
            </a:extLst>
          </p:cNvPr>
          <p:cNvSpPr/>
          <p:nvPr/>
        </p:nvSpPr>
        <p:spPr>
          <a:xfrm>
            <a:off x="1433552" y="1244553"/>
            <a:ext cx="8980344" cy="1569660"/>
          </a:xfrm>
          <a:prstGeom prst="rect">
            <a:avLst/>
          </a:prstGeom>
          <a:noFill/>
          <a:ln w="73025">
            <a:solidFill>
              <a:schemeClr val="accent4">
                <a:lumMod val="75000"/>
              </a:schemeClr>
            </a:solidFill>
            <a:prstDash val="solid"/>
            <a:miter lim="800000"/>
          </a:ln>
        </p:spPr>
        <p:txBody>
          <a:bodyPr wrap="none" lIns="91440" tIns="45720" rIns="91440" bIns="45720">
            <a:spAutoFit/>
          </a:bodyPr>
          <a:lstStyle/>
          <a:p>
            <a:pPr algn="ctr"/>
            <a:r>
              <a:rPr lang="es-ES" sz="96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Algerian" panose="04020705040A02060702" pitchFamily="82" charset="0"/>
              </a:rPr>
              <a:t>INVESTIGACION</a:t>
            </a:r>
          </a:p>
        </p:txBody>
      </p:sp>
      <p:sp>
        <p:nvSpPr>
          <p:cNvPr id="3" name="Diagrama de flujo: cinta perforada 2">
            <a:extLst>
              <a:ext uri="{FF2B5EF4-FFF2-40B4-BE49-F238E27FC236}">
                <a16:creationId xmlns:a16="http://schemas.microsoft.com/office/drawing/2014/main" id="{255F6348-485F-D65D-DA11-7E0B04312325}"/>
              </a:ext>
            </a:extLst>
          </p:cNvPr>
          <p:cNvSpPr/>
          <p:nvPr/>
        </p:nvSpPr>
        <p:spPr>
          <a:xfrm>
            <a:off x="5141844" y="4028661"/>
            <a:ext cx="2690191" cy="901148"/>
          </a:xfrm>
          <a:prstGeom prst="flowChartPunchedTap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MX" b="1" dirty="0">
                <a:solidFill>
                  <a:schemeClr val="bg1"/>
                </a:solidFill>
              </a:rPr>
              <a:t>12/09/2023</a:t>
            </a:r>
            <a:endParaRPr lang="es-EC" b="1" dirty="0">
              <a:solidFill>
                <a:schemeClr val="bg1"/>
              </a:solidFill>
            </a:endParaRPr>
          </a:p>
        </p:txBody>
      </p:sp>
    </p:spTree>
    <p:extLst>
      <p:ext uri="{BB962C8B-B14F-4D97-AF65-F5344CB8AC3E}">
        <p14:creationId xmlns:p14="http://schemas.microsoft.com/office/powerpoint/2010/main" val="4885040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9BF7177-5509-A334-8E85-99F4D6CF02E3}"/>
              </a:ext>
            </a:extLst>
          </p:cNvPr>
          <p:cNvSpPr txBox="1"/>
          <p:nvPr/>
        </p:nvSpPr>
        <p:spPr>
          <a:xfrm>
            <a:off x="106680" y="132695"/>
            <a:ext cx="11978640" cy="830997"/>
          </a:xfrm>
          <a:prstGeom prst="rect">
            <a:avLst/>
          </a:prstGeom>
          <a:solidFill>
            <a:schemeClr val="accent3">
              <a:lumMod val="75000"/>
            </a:schemeClr>
          </a:solidFill>
        </p:spPr>
        <p:txBody>
          <a:bodyPr wrap="square">
            <a:spAutoFit/>
          </a:bodyPr>
          <a:lstStyle/>
          <a:p>
            <a:pPr algn="just"/>
            <a:r>
              <a:rPr lang="es-MX" sz="2400" b="0" i="0" dirty="0">
                <a:solidFill>
                  <a:schemeClr val="bg1"/>
                </a:solidFill>
                <a:effectLst/>
                <a:latin typeface="Arial" panose="020B0604020202020204" pitchFamily="34" charset="0"/>
                <a:cs typeface="Arial" panose="020B0604020202020204" pitchFamily="34" charset="0"/>
              </a:rPr>
              <a:t>Paso 3: Los </a:t>
            </a:r>
            <a:r>
              <a:rPr lang="es-MX" sz="2400" b="1" i="0" dirty="0">
                <a:solidFill>
                  <a:schemeClr val="bg1"/>
                </a:solidFill>
                <a:effectLst/>
                <a:latin typeface="Arial" panose="020B0604020202020204" pitchFamily="34" charset="0"/>
                <a:cs typeface="Arial" panose="020B0604020202020204" pitchFamily="34" charset="0"/>
              </a:rPr>
              <a:t>componentes del proyecto</a:t>
            </a:r>
            <a:r>
              <a:rPr lang="es-MX" sz="2400" b="0" i="0" dirty="0">
                <a:solidFill>
                  <a:schemeClr val="bg1"/>
                </a:solidFill>
                <a:effectLst/>
                <a:latin typeface="Arial" panose="020B0604020202020204" pitchFamily="34" charset="0"/>
                <a:cs typeface="Arial" panose="020B0604020202020204" pitchFamily="34" charset="0"/>
              </a:rPr>
              <a:t> se generan a partir de las estrategias definidas del análisis de alternativas.</a:t>
            </a:r>
            <a:endParaRPr lang="es-EC" sz="2400" dirty="0">
              <a:solidFill>
                <a:schemeClr val="bg1"/>
              </a:solidFill>
              <a:latin typeface="Arial" panose="020B0604020202020204" pitchFamily="34" charset="0"/>
              <a:cs typeface="Arial" panose="020B0604020202020204" pitchFamily="34" charset="0"/>
            </a:endParaRPr>
          </a:p>
        </p:txBody>
      </p:sp>
      <p:graphicFrame>
        <p:nvGraphicFramePr>
          <p:cNvPr id="6" name="Tabla 6">
            <a:extLst>
              <a:ext uri="{FF2B5EF4-FFF2-40B4-BE49-F238E27FC236}">
                <a16:creationId xmlns:a16="http://schemas.microsoft.com/office/drawing/2014/main" id="{235786B4-6D7B-2A21-6324-44C815CB7411}"/>
              </a:ext>
            </a:extLst>
          </p:cNvPr>
          <p:cNvGraphicFramePr>
            <a:graphicFrameLocks noGrp="1"/>
          </p:cNvGraphicFramePr>
          <p:nvPr>
            <p:extLst>
              <p:ext uri="{D42A27DB-BD31-4B8C-83A1-F6EECF244321}">
                <p14:modId xmlns:p14="http://schemas.microsoft.com/office/powerpoint/2010/main" val="9966931"/>
              </p:ext>
            </p:extLst>
          </p:nvPr>
        </p:nvGraphicFramePr>
        <p:xfrm>
          <a:off x="106680" y="1405466"/>
          <a:ext cx="11826240" cy="5029200"/>
        </p:xfrm>
        <a:graphic>
          <a:graphicData uri="http://schemas.openxmlformats.org/drawingml/2006/table">
            <a:tbl>
              <a:tblPr firstRow="1" bandRow="1">
                <a:tableStyleId>{327F97BB-C833-4FB7-BDE5-3F7075034690}</a:tableStyleId>
              </a:tblPr>
              <a:tblGrid>
                <a:gridCol w="5913120">
                  <a:extLst>
                    <a:ext uri="{9D8B030D-6E8A-4147-A177-3AD203B41FA5}">
                      <a16:colId xmlns:a16="http://schemas.microsoft.com/office/drawing/2014/main" val="1578710946"/>
                    </a:ext>
                  </a:extLst>
                </a:gridCol>
                <a:gridCol w="5913120">
                  <a:extLst>
                    <a:ext uri="{9D8B030D-6E8A-4147-A177-3AD203B41FA5}">
                      <a16:colId xmlns:a16="http://schemas.microsoft.com/office/drawing/2014/main" val="2854935788"/>
                    </a:ext>
                  </a:extLst>
                </a:gridCol>
              </a:tblGrid>
              <a:tr h="370840">
                <a:tc>
                  <a:txBody>
                    <a:bodyPr/>
                    <a:lstStyle/>
                    <a:p>
                      <a:r>
                        <a:rPr lang="es-MX" sz="2400" dirty="0">
                          <a:solidFill>
                            <a:schemeClr val="bg1"/>
                          </a:solidFill>
                          <a:latin typeface="Arial" panose="020B0604020202020204" pitchFamily="34" charset="0"/>
                          <a:cs typeface="Arial" panose="020B0604020202020204" pitchFamily="34" charset="0"/>
                        </a:rPr>
                        <a:t>ESTRATEGIAS</a:t>
                      </a:r>
                      <a:endParaRPr lang="es-EC" sz="24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2400" dirty="0">
                          <a:solidFill>
                            <a:schemeClr val="bg1"/>
                          </a:solidFill>
                          <a:latin typeface="Arial" panose="020B0604020202020204" pitchFamily="34" charset="0"/>
                          <a:cs typeface="Arial" panose="020B0604020202020204" pitchFamily="34" charset="0"/>
                        </a:rPr>
                        <a:t>PRODUCTO</a:t>
                      </a:r>
                      <a:endParaRPr lang="es-EC" sz="24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81539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400" dirty="0">
                          <a:solidFill>
                            <a:schemeClr val="bg1"/>
                          </a:solidFill>
                          <a:latin typeface="Arial" panose="020B0604020202020204" pitchFamily="34" charset="0"/>
                          <a:cs typeface="Arial" panose="020B0604020202020204" pitchFamily="34" charset="0"/>
                        </a:rPr>
                        <a:t>Capacitación a docentes en relación a los  paradigmas de la educación; constructivista; en los cuales los protagonistas del proceso son los estudiantes. </a:t>
                      </a:r>
                      <a:endParaRPr lang="es-EC" sz="2400" dirty="0">
                        <a:solidFill>
                          <a:schemeClr val="bg1"/>
                        </a:solidFill>
                        <a:latin typeface="Arial" panose="020B0604020202020204" pitchFamily="34" charset="0"/>
                        <a:cs typeface="Arial" panose="020B0604020202020204" pitchFamily="34" charset="0"/>
                      </a:endParaRPr>
                    </a:p>
                    <a:p>
                      <a:endParaRPr lang="es-EC" sz="24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2400" dirty="0">
                          <a:solidFill>
                            <a:schemeClr val="bg1"/>
                          </a:solidFill>
                          <a:latin typeface="Arial" panose="020B0604020202020204" pitchFamily="34" charset="0"/>
                          <a:cs typeface="Arial" panose="020B0604020202020204" pitchFamily="34" charset="0"/>
                        </a:rPr>
                        <a:t>Programa de capacitación en forma virtual y presencial con temáticas en derechos, resiliencia. Métodos activos en el campo educativo</a:t>
                      </a:r>
                      <a:endParaRPr lang="es-EC" sz="24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31049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400" dirty="0">
                          <a:solidFill>
                            <a:schemeClr val="bg1"/>
                          </a:solidFill>
                          <a:latin typeface="Arial" panose="020B0604020202020204" pitchFamily="34" charset="0"/>
                          <a:cs typeface="Arial" panose="020B0604020202020204" pitchFamily="34" charset="0"/>
                        </a:rPr>
                        <a:t>Organizar talleres de construcción con padres de familia  y estudiantes en temas relacionados a  derechos y responsabilidades en su proceso educativo. </a:t>
                      </a:r>
                      <a:endParaRPr lang="es-EC" sz="2400" dirty="0">
                        <a:solidFill>
                          <a:schemeClr val="bg1"/>
                        </a:solidFill>
                        <a:latin typeface="Arial" panose="020B0604020202020204" pitchFamily="34" charset="0"/>
                        <a:cs typeface="Arial" panose="020B0604020202020204" pitchFamily="34" charset="0"/>
                      </a:endParaRPr>
                    </a:p>
                    <a:p>
                      <a:endParaRPr lang="es-EC" sz="24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2400" dirty="0">
                          <a:solidFill>
                            <a:schemeClr val="bg1"/>
                          </a:solidFill>
                          <a:latin typeface="Arial" panose="020B0604020202020204" pitchFamily="34" charset="0"/>
                          <a:cs typeface="Arial" panose="020B0604020202020204" pitchFamily="34" charset="0"/>
                        </a:rPr>
                        <a:t>Resumen del Código de la niñez y adolescencia así como de los acuerdos y compromisos del Código de convivencia de la institución educativa</a:t>
                      </a:r>
                      <a:endParaRPr lang="es-EC" sz="24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5545605"/>
                  </a:ext>
                </a:extLst>
              </a:tr>
            </a:tbl>
          </a:graphicData>
        </a:graphic>
      </p:graphicFrame>
    </p:spTree>
    <p:extLst>
      <p:ext uri="{BB962C8B-B14F-4D97-AF65-F5344CB8AC3E}">
        <p14:creationId xmlns:p14="http://schemas.microsoft.com/office/powerpoint/2010/main" val="1032751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6F8A5CE-6786-21B6-D894-BFAB4AD1996F}"/>
              </a:ext>
            </a:extLst>
          </p:cNvPr>
          <p:cNvSpPr txBox="1"/>
          <p:nvPr/>
        </p:nvSpPr>
        <p:spPr>
          <a:xfrm>
            <a:off x="563880" y="181094"/>
            <a:ext cx="10911840" cy="646331"/>
          </a:xfrm>
          <a:prstGeom prst="rect">
            <a:avLst/>
          </a:prstGeom>
          <a:solidFill>
            <a:srgbClr val="92D050"/>
          </a:solidFill>
        </p:spPr>
        <p:txBody>
          <a:bodyPr wrap="square">
            <a:spAutoFit/>
          </a:bodyPr>
          <a:lstStyle/>
          <a:p>
            <a:r>
              <a:rPr lang="es-EC" sz="3600" b="1" i="0" dirty="0">
                <a:solidFill>
                  <a:schemeClr val="bg1"/>
                </a:solidFill>
                <a:effectLst/>
                <a:latin typeface="Arial Black" panose="020B0A04020102020204" pitchFamily="34" charset="0"/>
              </a:rPr>
              <a:t>ESTRUCTURA ANALÍTICA DE PROYECTO</a:t>
            </a:r>
            <a:endParaRPr lang="es-EC" sz="3600" b="1" dirty="0">
              <a:solidFill>
                <a:schemeClr val="bg1"/>
              </a:solidFill>
              <a:latin typeface="Arial Black" panose="020B0A04020102020204" pitchFamily="34" charset="0"/>
            </a:endParaRPr>
          </a:p>
        </p:txBody>
      </p:sp>
      <p:graphicFrame>
        <p:nvGraphicFramePr>
          <p:cNvPr id="4" name="Tabla 6">
            <a:extLst>
              <a:ext uri="{FF2B5EF4-FFF2-40B4-BE49-F238E27FC236}">
                <a16:creationId xmlns:a16="http://schemas.microsoft.com/office/drawing/2014/main" id="{78D0CB9E-D581-A2E6-594A-814FAD7EB7FB}"/>
              </a:ext>
            </a:extLst>
          </p:cNvPr>
          <p:cNvGraphicFramePr>
            <a:graphicFrameLocks noGrp="1"/>
          </p:cNvGraphicFramePr>
          <p:nvPr>
            <p:extLst>
              <p:ext uri="{D42A27DB-BD31-4B8C-83A1-F6EECF244321}">
                <p14:modId xmlns:p14="http://schemas.microsoft.com/office/powerpoint/2010/main" val="2513021163"/>
              </p:ext>
            </p:extLst>
          </p:nvPr>
        </p:nvGraphicFramePr>
        <p:xfrm>
          <a:off x="106680" y="1131146"/>
          <a:ext cx="11826240" cy="4297680"/>
        </p:xfrm>
        <a:graphic>
          <a:graphicData uri="http://schemas.openxmlformats.org/drawingml/2006/table">
            <a:tbl>
              <a:tblPr firstRow="1" bandRow="1">
                <a:tableStyleId>{327F97BB-C833-4FB7-BDE5-3F7075034690}</a:tableStyleId>
              </a:tblPr>
              <a:tblGrid>
                <a:gridCol w="5913120">
                  <a:extLst>
                    <a:ext uri="{9D8B030D-6E8A-4147-A177-3AD203B41FA5}">
                      <a16:colId xmlns:a16="http://schemas.microsoft.com/office/drawing/2014/main" val="1578710946"/>
                    </a:ext>
                  </a:extLst>
                </a:gridCol>
                <a:gridCol w="5913120">
                  <a:extLst>
                    <a:ext uri="{9D8B030D-6E8A-4147-A177-3AD203B41FA5}">
                      <a16:colId xmlns:a16="http://schemas.microsoft.com/office/drawing/2014/main" val="2854935788"/>
                    </a:ext>
                  </a:extLst>
                </a:gridCol>
              </a:tblGrid>
              <a:tr h="370840">
                <a:tc>
                  <a:txBody>
                    <a:bodyPr/>
                    <a:lstStyle/>
                    <a:p>
                      <a:r>
                        <a:rPr lang="es-MX" sz="2400" dirty="0">
                          <a:solidFill>
                            <a:schemeClr val="bg1"/>
                          </a:solidFill>
                          <a:latin typeface="Arial" panose="020B0604020202020204" pitchFamily="34" charset="0"/>
                          <a:cs typeface="Arial" panose="020B0604020202020204" pitchFamily="34" charset="0"/>
                        </a:rPr>
                        <a:t>PRODUCTO</a:t>
                      </a:r>
                      <a:endParaRPr lang="es-EC" sz="24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2400" dirty="0">
                          <a:solidFill>
                            <a:schemeClr val="bg1"/>
                          </a:solidFill>
                          <a:latin typeface="Arial" panose="020B0604020202020204" pitchFamily="34" charset="0"/>
                          <a:cs typeface="Arial" panose="020B0604020202020204" pitchFamily="34" charset="0"/>
                        </a:rPr>
                        <a:t>ACTIVIDADES</a:t>
                      </a:r>
                      <a:endParaRPr lang="es-EC" sz="24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815393"/>
                  </a:ext>
                </a:extLst>
              </a:tr>
              <a:tr h="370840">
                <a:tc>
                  <a:txBody>
                    <a:bodyPr/>
                    <a:lstStyle/>
                    <a:p>
                      <a:r>
                        <a:rPr lang="es-MX" sz="2400" dirty="0">
                          <a:solidFill>
                            <a:schemeClr val="bg1"/>
                          </a:solidFill>
                          <a:latin typeface="Arial" panose="020B0604020202020204" pitchFamily="34" charset="0"/>
                          <a:cs typeface="Arial" panose="020B0604020202020204" pitchFamily="34" charset="0"/>
                        </a:rPr>
                        <a:t>Programa de capacitación en forma virtual y presencial con temáticas en derechos, resiliencia. Métodos activos en el campo educativo</a:t>
                      </a:r>
                      <a:endParaRPr lang="es-EC" sz="24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2400" dirty="0">
                          <a:solidFill>
                            <a:schemeClr val="bg1"/>
                          </a:solidFill>
                          <a:latin typeface="Arial" panose="020B0604020202020204" pitchFamily="34" charset="0"/>
                          <a:cs typeface="Arial" panose="020B0604020202020204" pitchFamily="34" charset="0"/>
                        </a:rPr>
                        <a:t>Recopilación y análisis de los diversos métodos activos en el campo educativo y estructuración del plan de capacitación </a:t>
                      </a:r>
                      <a:endParaRPr lang="es-EC" sz="24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310492"/>
                  </a:ext>
                </a:extLst>
              </a:tr>
              <a:tr h="370840">
                <a:tc>
                  <a:txBody>
                    <a:bodyPr/>
                    <a:lstStyle/>
                    <a:p>
                      <a:r>
                        <a:rPr lang="es-MX" sz="2400" dirty="0">
                          <a:solidFill>
                            <a:schemeClr val="bg1"/>
                          </a:solidFill>
                          <a:latin typeface="Arial" panose="020B0604020202020204" pitchFamily="34" charset="0"/>
                          <a:cs typeface="Arial" panose="020B0604020202020204" pitchFamily="34" charset="0"/>
                        </a:rPr>
                        <a:t>Resumen del Código de la niñez y adolescencia así como de los acuerdos y compromisos del Código de convivencia de la institución educativa</a:t>
                      </a:r>
                      <a:endParaRPr lang="es-EC" sz="24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2400" dirty="0">
                          <a:solidFill>
                            <a:schemeClr val="bg1"/>
                          </a:solidFill>
                          <a:latin typeface="Arial" panose="020B0604020202020204" pitchFamily="34" charset="0"/>
                          <a:cs typeface="Arial" panose="020B0604020202020204" pitchFamily="34" charset="0"/>
                        </a:rPr>
                        <a:t>Elaborar el documento formal en el cual se realiza el análisis de artículos determinados en los cuales refleja derechos y obligaciones de padres de familia y estudiantes. Elaborar el cronograma de capacitación</a:t>
                      </a:r>
                      <a:endParaRPr lang="es-EC" sz="24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5545605"/>
                  </a:ext>
                </a:extLst>
              </a:tr>
            </a:tbl>
          </a:graphicData>
        </a:graphic>
      </p:graphicFrame>
    </p:spTree>
    <p:extLst>
      <p:ext uri="{BB962C8B-B14F-4D97-AF65-F5344CB8AC3E}">
        <p14:creationId xmlns:p14="http://schemas.microsoft.com/office/powerpoint/2010/main" val="533398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FA4D9AC-6F11-B4B9-5BC3-01A9694C316D}"/>
              </a:ext>
            </a:extLst>
          </p:cNvPr>
          <p:cNvSpPr txBox="1"/>
          <p:nvPr/>
        </p:nvSpPr>
        <p:spPr>
          <a:xfrm>
            <a:off x="57150" y="4301311"/>
            <a:ext cx="12077700" cy="1323439"/>
          </a:xfrm>
          <a:prstGeom prst="rect">
            <a:avLst/>
          </a:prstGeom>
          <a:solidFill>
            <a:schemeClr val="accent3">
              <a:lumMod val="75000"/>
            </a:schemeClr>
          </a:solidFill>
        </p:spPr>
        <p:txBody>
          <a:bodyPr wrap="square">
            <a:spAutoFit/>
          </a:bodyPr>
          <a:lstStyle/>
          <a:p>
            <a:r>
              <a:rPr lang="es-MX" sz="2000" b="1" i="0" dirty="0">
                <a:solidFill>
                  <a:schemeClr val="bg1"/>
                </a:solidFill>
                <a:effectLst/>
                <a:latin typeface="Arial" panose="020B0604020202020204" pitchFamily="34" charset="0"/>
                <a:cs typeface="Arial" panose="020B0604020202020204" pitchFamily="34" charset="0"/>
              </a:rPr>
              <a:t>COMPONENTES</a:t>
            </a:r>
          </a:p>
          <a:p>
            <a:r>
              <a:rPr lang="es-MX" sz="2000" b="1" dirty="0">
                <a:solidFill>
                  <a:schemeClr val="bg1"/>
                </a:solidFill>
                <a:latin typeface="Arial" panose="020B0604020202020204" pitchFamily="34" charset="0"/>
                <a:cs typeface="Arial" panose="020B0604020202020204" pitchFamily="34" charset="0"/>
              </a:rPr>
              <a:t>Representan </a:t>
            </a:r>
            <a:r>
              <a:rPr lang="es-MX" sz="2000" b="1" i="0" dirty="0">
                <a:solidFill>
                  <a:schemeClr val="bg1"/>
                </a:solidFill>
                <a:effectLst/>
                <a:latin typeface="Arial" panose="020B0604020202020204" pitchFamily="34" charset="0"/>
                <a:cs typeface="Arial" panose="020B0604020202020204" pitchFamily="34" charset="0"/>
              </a:rPr>
              <a:t>los diversos componentes del proyecto, donde cada uno de estos representa una temática </a:t>
            </a:r>
            <a:r>
              <a:rPr lang="es-MX" sz="2000" b="1" dirty="0">
                <a:solidFill>
                  <a:schemeClr val="bg1"/>
                </a:solidFill>
                <a:latin typeface="Arial" panose="020B0604020202020204" pitchFamily="34" charset="0"/>
                <a:cs typeface="Arial" panose="020B0604020202020204" pitchFamily="34" charset="0"/>
              </a:rPr>
              <a:t>o representa </a:t>
            </a:r>
            <a:r>
              <a:rPr lang="es-MX" sz="2000" b="1" i="0" dirty="0">
                <a:solidFill>
                  <a:schemeClr val="bg1"/>
                </a:solidFill>
                <a:effectLst/>
                <a:latin typeface="Arial" panose="020B0604020202020204" pitchFamily="34" charset="0"/>
                <a:cs typeface="Arial" panose="020B0604020202020204" pitchFamily="34" charset="0"/>
              </a:rPr>
              <a:t>sector específico que en conjunto alcanzan el logro de los objetivos.</a:t>
            </a:r>
          </a:p>
          <a:p>
            <a:pPr algn="l"/>
            <a:r>
              <a:rPr lang="es-MX" sz="2000" b="1" i="0" dirty="0">
                <a:solidFill>
                  <a:schemeClr val="bg1"/>
                </a:solidFill>
                <a:effectLst/>
                <a:latin typeface="Arial" panose="020B0604020202020204" pitchFamily="34" charset="0"/>
                <a:cs typeface="Arial" panose="020B0604020202020204" pitchFamily="34" charset="0"/>
              </a:rPr>
              <a:t>Son los resultados o entregables.</a:t>
            </a:r>
          </a:p>
        </p:txBody>
      </p:sp>
      <p:sp>
        <p:nvSpPr>
          <p:cNvPr id="4" name="CuadroTexto 3">
            <a:extLst>
              <a:ext uri="{FF2B5EF4-FFF2-40B4-BE49-F238E27FC236}">
                <a16:creationId xmlns:a16="http://schemas.microsoft.com/office/drawing/2014/main" id="{A4BA9D62-BF0C-999A-9D1B-3BFA4F8060A9}"/>
              </a:ext>
            </a:extLst>
          </p:cNvPr>
          <p:cNvSpPr txBox="1"/>
          <p:nvPr/>
        </p:nvSpPr>
        <p:spPr>
          <a:xfrm>
            <a:off x="0" y="5657671"/>
            <a:ext cx="12134850" cy="1200329"/>
          </a:xfrm>
          <a:prstGeom prst="rect">
            <a:avLst/>
          </a:prstGeom>
          <a:solidFill>
            <a:schemeClr val="accent2">
              <a:lumMod val="60000"/>
              <a:lumOff val="40000"/>
            </a:schemeClr>
          </a:solidFill>
        </p:spPr>
        <p:txBody>
          <a:bodyPr wrap="square">
            <a:spAutoFit/>
          </a:bodyPr>
          <a:lstStyle/>
          <a:p>
            <a:pPr algn="l"/>
            <a:r>
              <a:rPr lang="es-MX" b="1" dirty="0">
                <a:solidFill>
                  <a:schemeClr val="bg1"/>
                </a:solidFill>
                <a:latin typeface="Arial" panose="020B0604020202020204" pitchFamily="34" charset="0"/>
                <a:cs typeface="Arial" panose="020B0604020202020204" pitchFamily="34" charset="0"/>
              </a:rPr>
              <a:t>ACTIVIDADES:</a:t>
            </a:r>
            <a:endParaRPr lang="es-MX" b="1" i="0" dirty="0">
              <a:solidFill>
                <a:schemeClr val="bg1"/>
              </a:solidFill>
              <a:effectLst/>
              <a:latin typeface="Arial" panose="020B0604020202020204" pitchFamily="34" charset="0"/>
              <a:cs typeface="Arial" panose="020B0604020202020204" pitchFamily="34" charset="0"/>
            </a:endParaRPr>
          </a:p>
          <a:p>
            <a:pPr algn="l"/>
            <a:r>
              <a:rPr lang="es-MX" b="0" i="0" dirty="0">
                <a:solidFill>
                  <a:schemeClr val="bg1"/>
                </a:solidFill>
                <a:effectLst/>
                <a:latin typeface="Arial" panose="020B0604020202020204" pitchFamily="34" charset="0"/>
                <a:cs typeface="Arial" panose="020B0604020202020204" pitchFamily="34" charset="0"/>
              </a:rPr>
              <a:t>Son las tareas específicas que se realizan para generar los resultados. Las actividades son acciones concretas que deben llevarse a cabo para producir los productos o servicios.</a:t>
            </a:r>
          </a:p>
          <a:p>
            <a:pPr algn="l"/>
            <a:r>
              <a:rPr lang="es-MX" b="0" i="0" dirty="0">
                <a:solidFill>
                  <a:schemeClr val="bg1"/>
                </a:solidFill>
                <a:effectLst/>
                <a:latin typeface="Arial" panose="020B0604020202020204" pitchFamily="34" charset="0"/>
                <a:cs typeface="Arial" panose="020B0604020202020204" pitchFamily="34" charset="0"/>
              </a:rPr>
              <a:t>Son las acciones que se realizarán para alcanzar cada componente</a:t>
            </a:r>
          </a:p>
        </p:txBody>
      </p:sp>
      <p:sp>
        <p:nvSpPr>
          <p:cNvPr id="6" name="CuadroTexto 5">
            <a:extLst>
              <a:ext uri="{FF2B5EF4-FFF2-40B4-BE49-F238E27FC236}">
                <a16:creationId xmlns:a16="http://schemas.microsoft.com/office/drawing/2014/main" id="{9145EF91-2B35-456C-F1DF-67D76AAF76E6}"/>
              </a:ext>
            </a:extLst>
          </p:cNvPr>
          <p:cNvSpPr txBox="1"/>
          <p:nvPr/>
        </p:nvSpPr>
        <p:spPr>
          <a:xfrm>
            <a:off x="57150" y="2230548"/>
            <a:ext cx="12077698" cy="923330"/>
          </a:xfrm>
          <a:prstGeom prst="rect">
            <a:avLst/>
          </a:prstGeom>
          <a:solidFill>
            <a:schemeClr val="accent4">
              <a:lumMod val="40000"/>
              <a:lumOff val="60000"/>
            </a:schemeClr>
          </a:solidFill>
        </p:spPr>
        <p:txBody>
          <a:bodyPr wrap="square">
            <a:spAutoFit/>
          </a:bodyPr>
          <a:lstStyle/>
          <a:p>
            <a:pPr algn="just"/>
            <a:r>
              <a:rPr lang="es-MX" b="1" i="0" dirty="0">
                <a:solidFill>
                  <a:schemeClr val="bg1"/>
                </a:solidFill>
                <a:effectLst/>
                <a:latin typeface="Arial" panose="020B0604020202020204" pitchFamily="34" charset="0"/>
                <a:cs typeface="Arial" panose="020B0604020202020204" pitchFamily="34" charset="0"/>
              </a:rPr>
              <a:t>FINES</a:t>
            </a:r>
          </a:p>
          <a:p>
            <a:pPr algn="just"/>
            <a:r>
              <a:rPr lang="es-MX" b="0" i="0" dirty="0">
                <a:solidFill>
                  <a:schemeClr val="bg1"/>
                </a:solidFill>
                <a:effectLst/>
                <a:latin typeface="Arial" panose="020B0604020202020204" pitchFamily="34" charset="0"/>
                <a:cs typeface="Arial" panose="020B0604020202020204" pitchFamily="34" charset="0"/>
              </a:rPr>
              <a:t>Se refiere al impacto que tiene el proyecto al solucionar o contribuir a la necesidad que se identificó y dio origen al proyecto. </a:t>
            </a:r>
          </a:p>
        </p:txBody>
      </p:sp>
      <p:sp>
        <p:nvSpPr>
          <p:cNvPr id="8" name="CuadroTexto 7">
            <a:extLst>
              <a:ext uri="{FF2B5EF4-FFF2-40B4-BE49-F238E27FC236}">
                <a16:creationId xmlns:a16="http://schemas.microsoft.com/office/drawing/2014/main" id="{1159DE64-A27F-75A2-7FC8-870FDCB22B75}"/>
              </a:ext>
            </a:extLst>
          </p:cNvPr>
          <p:cNvSpPr txBox="1"/>
          <p:nvPr/>
        </p:nvSpPr>
        <p:spPr>
          <a:xfrm>
            <a:off x="57150" y="858605"/>
            <a:ext cx="12077698" cy="1200329"/>
          </a:xfrm>
          <a:prstGeom prst="rect">
            <a:avLst/>
          </a:prstGeom>
          <a:solidFill>
            <a:schemeClr val="accent4">
              <a:lumMod val="40000"/>
              <a:lumOff val="60000"/>
            </a:schemeClr>
          </a:solidFill>
        </p:spPr>
        <p:txBody>
          <a:bodyPr wrap="square">
            <a:spAutoFit/>
          </a:bodyPr>
          <a:lstStyle/>
          <a:p>
            <a:pPr algn="just"/>
            <a:r>
              <a:rPr lang="es-MX" b="1" i="0" dirty="0">
                <a:solidFill>
                  <a:schemeClr val="bg1"/>
                </a:solidFill>
                <a:effectLst/>
                <a:latin typeface="Montserrat" panose="00000500000000000000" pitchFamily="2" charset="0"/>
              </a:rPr>
              <a:t>OBJETIVOS</a:t>
            </a:r>
          </a:p>
          <a:p>
            <a:pPr algn="just"/>
            <a:r>
              <a:rPr lang="es-MX" b="0" i="0" dirty="0">
                <a:solidFill>
                  <a:schemeClr val="bg1"/>
                </a:solidFill>
                <a:effectLst/>
                <a:latin typeface="Montserrat" panose="00000500000000000000" pitchFamily="2" charset="0"/>
              </a:rPr>
              <a:t>Se trata de los objetivos o metas a los que apunta o desea alcanzar el proyecto.</a:t>
            </a:r>
          </a:p>
          <a:p>
            <a:pPr algn="just"/>
            <a:r>
              <a:rPr lang="es-MX" b="0" i="0" dirty="0">
                <a:solidFill>
                  <a:schemeClr val="bg1"/>
                </a:solidFill>
                <a:effectLst/>
                <a:latin typeface="Montserrat" panose="00000500000000000000" pitchFamily="2" charset="0"/>
              </a:rPr>
              <a:t>Se encuentran en el nivel más alto de la jerarquía de las filas y pueden estar en cortos, medianos y largos plazos.</a:t>
            </a:r>
          </a:p>
        </p:txBody>
      </p:sp>
      <p:sp>
        <p:nvSpPr>
          <p:cNvPr id="10" name="CuadroTexto 9">
            <a:extLst>
              <a:ext uri="{FF2B5EF4-FFF2-40B4-BE49-F238E27FC236}">
                <a16:creationId xmlns:a16="http://schemas.microsoft.com/office/drawing/2014/main" id="{EC9BB449-2CB9-3F55-ECF3-69862B731664}"/>
              </a:ext>
            </a:extLst>
          </p:cNvPr>
          <p:cNvSpPr txBox="1"/>
          <p:nvPr/>
        </p:nvSpPr>
        <p:spPr>
          <a:xfrm>
            <a:off x="85724" y="3232815"/>
            <a:ext cx="12077699" cy="1015663"/>
          </a:xfrm>
          <a:prstGeom prst="rect">
            <a:avLst/>
          </a:prstGeom>
          <a:solidFill>
            <a:schemeClr val="accent3">
              <a:lumMod val="75000"/>
            </a:schemeClr>
          </a:solidFill>
        </p:spPr>
        <p:txBody>
          <a:bodyPr wrap="square">
            <a:spAutoFit/>
          </a:bodyPr>
          <a:lstStyle/>
          <a:p>
            <a:pPr algn="l"/>
            <a:r>
              <a:rPr lang="es-MX" sz="2000" b="1" i="0" dirty="0">
                <a:solidFill>
                  <a:schemeClr val="bg1"/>
                </a:solidFill>
                <a:effectLst/>
                <a:latin typeface="Arial" panose="020B0604020202020204" pitchFamily="34" charset="0"/>
                <a:cs typeface="Arial" panose="020B0604020202020204" pitchFamily="34" charset="0"/>
              </a:rPr>
              <a:t>PROPÓSITOS</a:t>
            </a:r>
          </a:p>
          <a:p>
            <a:pPr algn="l"/>
            <a:r>
              <a:rPr lang="es-MX" sz="2000" b="0" i="0" dirty="0">
                <a:solidFill>
                  <a:schemeClr val="bg1"/>
                </a:solidFill>
                <a:effectLst/>
                <a:latin typeface="Arial" panose="020B0604020202020204" pitchFamily="34" charset="0"/>
                <a:cs typeface="Arial" panose="020B0604020202020204" pitchFamily="34" charset="0"/>
              </a:rPr>
              <a:t>Es el objetivo principal del proyecto. Representa el efecto directo que tiene el resultado del proyecto en la comunidad o segmento que se quiere impactar</a:t>
            </a:r>
          </a:p>
        </p:txBody>
      </p:sp>
      <p:sp>
        <p:nvSpPr>
          <p:cNvPr id="11" name="Rectángulo 10">
            <a:extLst>
              <a:ext uri="{FF2B5EF4-FFF2-40B4-BE49-F238E27FC236}">
                <a16:creationId xmlns:a16="http://schemas.microsoft.com/office/drawing/2014/main" id="{C28477F8-3345-02DE-4466-8281CD031E66}"/>
              </a:ext>
            </a:extLst>
          </p:cNvPr>
          <p:cNvSpPr/>
          <p:nvPr/>
        </p:nvSpPr>
        <p:spPr>
          <a:xfrm>
            <a:off x="3425030" y="31070"/>
            <a:ext cx="3967946" cy="400110"/>
          </a:xfrm>
          <a:prstGeom prst="rect">
            <a:avLst/>
          </a:prstGeom>
          <a:solidFill>
            <a:srgbClr val="BD9BEF"/>
          </a:solidFill>
        </p:spPr>
        <p:txBody>
          <a:bodyPr wrap="none" lIns="91440" tIns="45720" rIns="91440" bIns="45720">
            <a:spAutoFit/>
          </a:bodyPr>
          <a:lstStyle/>
          <a:p>
            <a:pPr algn="ctr"/>
            <a:r>
              <a:rPr lang="es-ES" sz="2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6 MATRIZ DE MARCO LOGICO</a:t>
            </a:r>
            <a:r>
              <a:rPr lang="es-ES" sz="20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79114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3153F78-2964-20CD-D422-6DC15FC9E617}"/>
              </a:ext>
            </a:extLst>
          </p:cNvPr>
          <p:cNvSpPr/>
          <p:nvPr/>
        </p:nvSpPr>
        <p:spPr>
          <a:xfrm>
            <a:off x="3028790" y="50454"/>
            <a:ext cx="3967946" cy="400110"/>
          </a:xfrm>
          <a:prstGeom prst="rect">
            <a:avLst/>
          </a:prstGeom>
          <a:solidFill>
            <a:srgbClr val="BD9BEF"/>
          </a:solidFill>
        </p:spPr>
        <p:txBody>
          <a:bodyPr wrap="none" lIns="91440" tIns="45720" rIns="91440" bIns="45720">
            <a:spAutoFit/>
          </a:bodyPr>
          <a:lstStyle/>
          <a:p>
            <a:pPr algn="ctr"/>
            <a:r>
              <a:rPr lang="es-ES" sz="2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6 MATRIZ DE MARCO LOGICO</a:t>
            </a:r>
            <a:r>
              <a:rPr lang="es-ES" sz="20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a:t>
            </a:r>
          </a:p>
        </p:txBody>
      </p:sp>
      <p:graphicFrame>
        <p:nvGraphicFramePr>
          <p:cNvPr id="4" name="Tabla 9">
            <a:extLst>
              <a:ext uri="{FF2B5EF4-FFF2-40B4-BE49-F238E27FC236}">
                <a16:creationId xmlns:a16="http://schemas.microsoft.com/office/drawing/2014/main" id="{AFF0535B-BED3-09B0-271A-25B702A5FAC8}"/>
              </a:ext>
            </a:extLst>
          </p:cNvPr>
          <p:cNvGraphicFramePr>
            <a:graphicFrameLocks noGrp="1"/>
          </p:cNvGraphicFramePr>
          <p:nvPr>
            <p:extLst>
              <p:ext uri="{D42A27DB-BD31-4B8C-83A1-F6EECF244321}">
                <p14:modId xmlns:p14="http://schemas.microsoft.com/office/powerpoint/2010/main" val="1469963561"/>
              </p:ext>
            </p:extLst>
          </p:nvPr>
        </p:nvGraphicFramePr>
        <p:xfrm>
          <a:off x="99060" y="1143000"/>
          <a:ext cx="11993879" cy="5410200"/>
        </p:xfrm>
        <a:graphic>
          <a:graphicData uri="http://schemas.openxmlformats.org/drawingml/2006/table">
            <a:tbl>
              <a:tblPr firstRow="1" bandRow="1">
                <a:tableStyleId>{08FB837D-C827-4EFA-A057-4D05807E0F7C}</a:tableStyleId>
              </a:tblPr>
              <a:tblGrid>
                <a:gridCol w="2834640">
                  <a:extLst>
                    <a:ext uri="{9D8B030D-6E8A-4147-A177-3AD203B41FA5}">
                      <a16:colId xmlns:a16="http://schemas.microsoft.com/office/drawing/2014/main" val="403409812"/>
                    </a:ext>
                  </a:extLst>
                </a:gridCol>
                <a:gridCol w="1661454">
                  <a:extLst>
                    <a:ext uri="{9D8B030D-6E8A-4147-A177-3AD203B41FA5}">
                      <a16:colId xmlns:a16="http://schemas.microsoft.com/office/drawing/2014/main" val="1462902029"/>
                    </a:ext>
                  </a:extLst>
                </a:gridCol>
                <a:gridCol w="2011984">
                  <a:extLst>
                    <a:ext uri="{9D8B030D-6E8A-4147-A177-3AD203B41FA5}">
                      <a16:colId xmlns:a16="http://schemas.microsoft.com/office/drawing/2014/main" val="341608432"/>
                    </a:ext>
                  </a:extLst>
                </a:gridCol>
                <a:gridCol w="3136291">
                  <a:extLst>
                    <a:ext uri="{9D8B030D-6E8A-4147-A177-3AD203B41FA5}">
                      <a16:colId xmlns:a16="http://schemas.microsoft.com/office/drawing/2014/main" val="1311126180"/>
                    </a:ext>
                  </a:extLst>
                </a:gridCol>
                <a:gridCol w="2349510">
                  <a:extLst>
                    <a:ext uri="{9D8B030D-6E8A-4147-A177-3AD203B41FA5}">
                      <a16:colId xmlns:a16="http://schemas.microsoft.com/office/drawing/2014/main" val="863632973"/>
                    </a:ext>
                  </a:extLst>
                </a:gridCol>
              </a:tblGrid>
              <a:tr h="376659">
                <a:tc rowSpan="2">
                  <a:txBody>
                    <a:bodyPr/>
                    <a:lstStyle/>
                    <a:p>
                      <a:r>
                        <a:rPr lang="es-MX" sz="1600" b="0" dirty="0">
                          <a:solidFill>
                            <a:schemeClr val="bg1"/>
                          </a:solidFill>
                          <a:latin typeface="Arial Black" panose="020B0A04020102020204" pitchFamily="34" charset="0"/>
                        </a:rPr>
                        <a:t>OBJETIVOS.</a:t>
                      </a:r>
                    </a:p>
                    <a:p>
                      <a:endParaRPr lang="es-MX" sz="1600" b="1" dirty="0">
                        <a:solidFill>
                          <a:schemeClr val="bg1"/>
                        </a:solidFill>
                        <a:latin typeface="Arial Black" panose="020B0A04020102020204" pitchFamily="34" charset="0"/>
                      </a:endParaRPr>
                    </a:p>
                    <a:p>
                      <a:endParaRPr lang="es-MX" sz="1600" b="1" dirty="0">
                        <a:solidFill>
                          <a:schemeClr val="bg1"/>
                        </a:solidFill>
                        <a:latin typeface="Arial Black" panose="020B0A04020102020204" pitchFamily="34" charset="0"/>
                      </a:endParaRPr>
                    </a:p>
                    <a:p>
                      <a:r>
                        <a:rPr lang="es-MX" sz="1600" b="1" dirty="0">
                          <a:solidFill>
                            <a:schemeClr val="bg1"/>
                          </a:solidFill>
                          <a:latin typeface="Arial Black" panose="020B0A04020102020204" pitchFamily="34" charset="0"/>
                        </a:rPr>
                        <a:t>Mejorar el rendimiento académico en matemática mediante métodos activos para evitar pérdidas de año</a:t>
                      </a:r>
                    </a:p>
                    <a:p>
                      <a:r>
                        <a:rPr lang="es-MX" sz="1600" b="1" dirty="0">
                          <a:solidFill>
                            <a:schemeClr val="bg1"/>
                          </a:solidFill>
                          <a:latin typeface="Arial Black" panose="020B0A04020102020204" pitchFamily="34" charset="0"/>
                        </a:rPr>
                        <a:t>Diseñar estrategias metodológicas que fortalezcan los aprendizajes</a:t>
                      </a:r>
                      <a:endParaRPr lang="es-EC" sz="1600" b="1" dirty="0">
                        <a:solidFill>
                          <a:schemeClr val="bg1"/>
                        </a:solidFill>
                        <a:latin typeface="Arial Black" panose="020B0A04020102020204" pitchFamily="34" charset="0"/>
                      </a:endParaRPr>
                    </a:p>
                  </a:txBody>
                  <a:tcPr/>
                </a:tc>
                <a:tc gridSpan="2">
                  <a:txBody>
                    <a:bodyPr/>
                    <a:lstStyle/>
                    <a:p>
                      <a:r>
                        <a:rPr lang="es-MX" sz="1600" dirty="0">
                          <a:solidFill>
                            <a:schemeClr val="bg1"/>
                          </a:solidFill>
                          <a:latin typeface="Arial Black" panose="020B0A04020102020204" pitchFamily="34" charset="0"/>
                        </a:rPr>
                        <a:t>INDICADORES</a:t>
                      </a:r>
                      <a:endParaRPr lang="es-EC" sz="1600" dirty="0">
                        <a:solidFill>
                          <a:schemeClr val="bg1"/>
                        </a:solidFill>
                        <a:latin typeface="Arial Black" panose="020B0A04020102020204" pitchFamily="34" charset="0"/>
                      </a:endParaRPr>
                    </a:p>
                  </a:txBody>
                  <a:tcPr/>
                </a:tc>
                <a:tc hMerge="1">
                  <a:txBody>
                    <a:bodyPr/>
                    <a:lstStyle/>
                    <a:p>
                      <a:endParaRPr lang="es-EC"/>
                    </a:p>
                  </a:txBody>
                  <a:tcPr/>
                </a:tc>
                <a:tc rowSpan="2">
                  <a:txBody>
                    <a:bodyPr/>
                    <a:lstStyle/>
                    <a:p>
                      <a:r>
                        <a:rPr lang="es-MX" sz="1600" b="0" dirty="0">
                          <a:solidFill>
                            <a:schemeClr val="bg1"/>
                          </a:solidFill>
                          <a:latin typeface="Arial Black" panose="020B0A04020102020204" pitchFamily="34" charset="0"/>
                        </a:rPr>
                        <a:t>MEDIOS DE VERIFICACION</a:t>
                      </a:r>
                    </a:p>
                    <a:p>
                      <a:endParaRPr lang="es-MX" sz="1600" b="0" dirty="0">
                        <a:solidFill>
                          <a:schemeClr val="bg1"/>
                        </a:solidFill>
                        <a:latin typeface="Arial Black" panose="020B0A04020102020204" pitchFamily="34" charset="0"/>
                      </a:endParaRPr>
                    </a:p>
                    <a:p>
                      <a:endParaRPr lang="es-MX" sz="1600" b="0" dirty="0">
                        <a:solidFill>
                          <a:schemeClr val="bg1"/>
                        </a:solidFill>
                        <a:latin typeface="Arial Black" panose="020B0A04020102020204" pitchFamily="34" charset="0"/>
                      </a:endParaRPr>
                    </a:p>
                    <a:p>
                      <a:r>
                        <a:rPr lang="es-MX" sz="1600" b="0" dirty="0">
                          <a:solidFill>
                            <a:schemeClr val="bg1"/>
                          </a:solidFill>
                          <a:latin typeface="Arial Black" panose="020B0A04020102020204" pitchFamily="34" charset="0"/>
                        </a:rPr>
                        <a:t>Informe del docente y acta de junta de curso</a:t>
                      </a:r>
                      <a:endParaRPr lang="es-EC" sz="1600" b="0" dirty="0">
                        <a:solidFill>
                          <a:schemeClr val="bg1"/>
                        </a:solidFill>
                        <a:latin typeface="Arial Black" panose="020B0A04020102020204" pitchFamily="34" charset="0"/>
                      </a:endParaRPr>
                    </a:p>
                  </a:txBody>
                  <a:tcPr/>
                </a:tc>
                <a:tc rowSpan="2">
                  <a:txBody>
                    <a:bodyPr/>
                    <a:lstStyle/>
                    <a:p>
                      <a:r>
                        <a:rPr lang="es-MX" sz="1600" b="0" dirty="0">
                          <a:solidFill>
                            <a:schemeClr val="bg1"/>
                          </a:solidFill>
                          <a:latin typeface="Arial Black" panose="020B0A04020102020204" pitchFamily="34" charset="0"/>
                        </a:rPr>
                        <a:t>SUPUESTOS</a:t>
                      </a:r>
                    </a:p>
                    <a:p>
                      <a:endParaRPr lang="es-MX" sz="1600" b="0" dirty="0">
                        <a:solidFill>
                          <a:schemeClr val="bg1"/>
                        </a:solidFill>
                        <a:latin typeface="Arial Black" panose="020B0A04020102020204" pitchFamily="34" charset="0"/>
                      </a:endParaRPr>
                    </a:p>
                    <a:p>
                      <a:r>
                        <a:rPr lang="es-MX" sz="1600" b="0" dirty="0">
                          <a:solidFill>
                            <a:schemeClr val="bg1"/>
                          </a:solidFill>
                          <a:latin typeface="Arial Black" panose="020B0A04020102020204" pitchFamily="34" charset="0"/>
                        </a:rPr>
                        <a:t>Actividades extracurriculares limitaron la adecuada entrega de tareas.</a:t>
                      </a:r>
                    </a:p>
                    <a:p>
                      <a:endParaRPr lang="es-MX" sz="1600" b="0" dirty="0">
                        <a:solidFill>
                          <a:schemeClr val="bg1"/>
                        </a:solidFill>
                        <a:latin typeface="Arial Black" panose="020B0A04020102020204" pitchFamily="34" charset="0"/>
                      </a:endParaRPr>
                    </a:p>
                    <a:p>
                      <a:r>
                        <a:rPr lang="es-MX" sz="1600" b="0" dirty="0">
                          <a:solidFill>
                            <a:schemeClr val="bg1"/>
                          </a:solidFill>
                          <a:latin typeface="Arial Black" panose="020B0A04020102020204" pitchFamily="34" charset="0"/>
                        </a:rPr>
                        <a:t> Pérdida de clases</a:t>
                      </a:r>
                      <a:endParaRPr lang="es-EC" sz="1600" b="0" dirty="0">
                        <a:solidFill>
                          <a:schemeClr val="bg1"/>
                        </a:solidFill>
                        <a:latin typeface="Arial Black" panose="020B0A04020102020204" pitchFamily="34" charset="0"/>
                      </a:endParaRPr>
                    </a:p>
                  </a:txBody>
                  <a:tcPr/>
                </a:tc>
                <a:extLst>
                  <a:ext uri="{0D108BD9-81ED-4DB2-BD59-A6C34878D82A}">
                    <a16:rowId xmlns:a16="http://schemas.microsoft.com/office/drawing/2014/main" val="4118264357"/>
                  </a:ext>
                </a:extLst>
              </a:tr>
              <a:tr h="3013276">
                <a:tc vMerge="1">
                  <a:txBody>
                    <a:bodyPr/>
                    <a:lstStyle/>
                    <a:p>
                      <a:endParaRPr lang="es-EC" sz="2400" dirty="0">
                        <a:solidFill>
                          <a:schemeClr val="bg1"/>
                        </a:solidFill>
                        <a:latin typeface="Arial Black" panose="020B0A04020102020204" pitchFamily="34" charset="0"/>
                      </a:endParaRPr>
                    </a:p>
                  </a:txBody>
                  <a:tcPr/>
                </a:tc>
                <a:tc>
                  <a:txBody>
                    <a:bodyPr/>
                    <a:lstStyle/>
                    <a:p>
                      <a:r>
                        <a:rPr lang="es-MX" sz="1600" dirty="0">
                          <a:solidFill>
                            <a:schemeClr val="bg1"/>
                          </a:solidFill>
                          <a:latin typeface="Arial Black" panose="020B0A04020102020204" pitchFamily="34" charset="0"/>
                        </a:rPr>
                        <a:t>Enunciado/ámbito:</a:t>
                      </a:r>
                    </a:p>
                    <a:p>
                      <a:r>
                        <a:rPr lang="es-MX" sz="1600" dirty="0">
                          <a:solidFill>
                            <a:schemeClr val="bg1"/>
                          </a:solidFill>
                          <a:latin typeface="Arial Black" panose="020B0A04020102020204" pitchFamily="34" charset="0"/>
                        </a:rPr>
                        <a:t>Calcular promedios mediante el cumplimiento de la normativa en relación a evaluación</a:t>
                      </a:r>
                      <a:endParaRPr lang="es-EC" sz="1600" dirty="0">
                        <a:solidFill>
                          <a:schemeClr val="bg1"/>
                        </a:solidFill>
                        <a:latin typeface="Arial Black" panose="020B0A04020102020204" pitchFamily="34" charset="0"/>
                      </a:endParaRPr>
                    </a:p>
                  </a:txBody>
                  <a:tcPr>
                    <a:lnR w="19050" cap="flat" cmpd="sng" algn="ctr">
                      <a:solidFill>
                        <a:schemeClr val="tx1"/>
                      </a:solidFill>
                      <a:prstDash val="solid"/>
                      <a:round/>
                      <a:headEnd type="none" w="med" len="med"/>
                      <a:tailEnd type="none" w="med" len="med"/>
                    </a:lnR>
                    <a:solidFill>
                      <a:schemeClr val="accent5">
                        <a:lumMod val="75000"/>
                        <a:alpha val="40000"/>
                      </a:schemeClr>
                    </a:solidFill>
                  </a:tcPr>
                </a:tc>
                <a:tc>
                  <a:txBody>
                    <a:bodyPr/>
                    <a:lstStyle/>
                    <a:p>
                      <a:r>
                        <a:rPr lang="es-MX" sz="1600" dirty="0">
                          <a:solidFill>
                            <a:schemeClr val="bg1"/>
                          </a:solidFill>
                          <a:latin typeface="Arial Black" panose="020B0A04020102020204" pitchFamily="34" charset="0"/>
                        </a:rPr>
                        <a:t>Fórmula de cálculo: </a:t>
                      </a:r>
                    </a:p>
                    <a:p>
                      <a:r>
                        <a:rPr lang="es-MX" sz="1600" dirty="0">
                          <a:solidFill>
                            <a:schemeClr val="bg1"/>
                          </a:solidFill>
                          <a:latin typeface="Arial Black" panose="020B0A04020102020204" pitchFamily="34" charset="0"/>
                        </a:rPr>
                        <a:t>Promedio general de rendimiento. Archivo del docente</a:t>
                      </a:r>
                      <a:endParaRPr lang="es-EC" sz="1600" dirty="0">
                        <a:solidFill>
                          <a:schemeClr val="bg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solidFill>
                      <a:schemeClr val="accent5">
                        <a:lumMod val="75000"/>
                        <a:alpha val="40000"/>
                      </a:schemeClr>
                    </a:solidFill>
                  </a:tcPr>
                </a:tc>
                <a:tc vMerge="1">
                  <a:txBody>
                    <a:bodyPr/>
                    <a:lstStyle/>
                    <a:p>
                      <a:endParaRPr lang="es-EC" sz="2400" dirty="0">
                        <a:solidFill>
                          <a:schemeClr val="bg1"/>
                        </a:solidFill>
                        <a:latin typeface="Arial Black" panose="020B0A04020102020204" pitchFamily="34" charset="0"/>
                      </a:endParaRPr>
                    </a:p>
                  </a:txBody>
                  <a:tcPr/>
                </a:tc>
                <a:tc vMerge="1">
                  <a:txBody>
                    <a:bodyPr/>
                    <a:lstStyle/>
                    <a:p>
                      <a:endParaRPr lang="es-EC" sz="2400" dirty="0">
                        <a:solidFill>
                          <a:schemeClr val="bg1"/>
                        </a:solidFill>
                        <a:latin typeface="Arial Black" panose="020B0A04020102020204" pitchFamily="34" charset="0"/>
                      </a:endParaRPr>
                    </a:p>
                  </a:txBody>
                  <a:tcPr/>
                </a:tc>
                <a:extLst>
                  <a:ext uri="{0D108BD9-81ED-4DB2-BD59-A6C34878D82A}">
                    <a16:rowId xmlns:a16="http://schemas.microsoft.com/office/drawing/2014/main" val="3600354711"/>
                  </a:ext>
                </a:extLst>
              </a:tr>
              <a:tr h="2020265">
                <a:tc>
                  <a:txBody>
                    <a:bodyPr/>
                    <a:lstStyle/>
                    <a:p>
                      <a:r>
                        <a:rPr lang="es-MX" sz="1600" dirty="0">
                          <a:solidFill>
                            <a:schemeClr val="bg1"/>
                          </a:solidFill>
                          <a:latin typeface="Arial Black" panose="020B0A04020102020204" pitchFamily="34" charset="0"/>
                        </a:rPr>
                        <a:t>FIN:</a:t>
                      </a:r>
                    </a:p>
                    <a:p>
                      <a:endParaRPr lang="es-MX" sz="1600" dirty="0">
                        <a:solidFill>
                          <a:schemeClr val="bg1"/>
                        </a:solidFill>
                        <a:latin typeface="Arial Black" panose="020B0A04020102020204" pitchFamily="34" charset="0"/>
                      </a:endParaRPr>
                    </a:p>
                    <a:p>
                      <a:r>
                        <a:rPr lang="es-MX" sz="1600" dirty="0">
                          <a:solidFill>
                            <a:schemeClr val="bg1"/>
                          </a:solidFill>
                          <a:latin typeface="Arial Black" panose="020B0A04020102020204" pitchFamily="34" charset="0"/>
                        </a:rPr>
                        <a:t>Disminución del porcentaje de estudiantes a supletorios o perdidos el año en matemática</a:t>
                      </a:r>
                      <a:endParaRPr lang="es-EC" sz="1600" dirty="0">
                        <a:solidFill>
                          <a:schemeClr val="bg1"/>
                        </a:solidFill>
                        <a:latin typeface="Arial Black" panose="020B0A04020102020204" pitchFamily="34" charset="0"/>
                      </a:endParaRPr>
                    </a:p>
                  </a:txBody>
                  <a:tcPr/>
                </a:tc>
                <a:tc>
                  <a:txBody>
                    <a:bodyPr/>
                    <a:lstStyle/>
                    <a:p>
                      <a:endParaRPr lang="es-EC" sz="1600" dirty="0">
                        <a:solidFill>
                          <a:schemeClr val="bg1"/>
                        </a:solidFill>
                        <a:latin typeface="Arial Black" panose="020B0A04020102020204" pitchFamily="34" charset="0"/>
                      </a:endParaRPr>
                    </a:p>
                    <a:p>
                      <a:r>
                        <a:rPr lang="es-EC" sz="1600" dirty="0">
                          <a:solidFill>
                            <a:schemeClr val="bg1"/>
                          </a:solidFill>
                          <a:latin typeface="Arial Black" panose="020B0A04020102020204" pitchFamily="34" charset="0"/>
                        </a:rPr>
                        <a:t>Alto porcentaje de estudiante alcanzan el aprendizaje</a:t>
                      </a:r>
                    </a:p>
                  </a:txBody>
                  <a:tcPr>
                    <a:lnR w="12700" cap="flat" cmpd="sng" algn="ctr">
                      <a:solidFill>
                        <a:schemeClr val="tx1"/>
                      </a:solidFill>
                      <a:prstDash val="solid"/>
                      <a:round/>
                      <a:headEnd type="none" w="med" len="med"/>
                      <a:tailEnd type="none" w="med" len="med"/>
                    </a:lnR>
                  </a:tcPr>
                </a:tc>
                <a:tc>
                  <a:txBody>
                    <a:bodyPr/>
                    <a:lstStyle/>
                    <a:p>
                      <a:r>
                        <a:rPr lang="es-MX" sz="1600" dirty="0">
                          <a:solidFill>
                            <a:schemeClr val="bg1"/>
                          </a:solidFill>
                          <a:latin typeface="Arial Black" panose="020B0A04020102020204" pitchFamily="34" charset="0"/>
                        </a:rPr>
                        <a:t>Documento en Excel: archivo del docente </a:t>
                      </a:r>
                      <a:endParaRPr lang="es-EC" sz="1600" dirty="0">
                        <a:solidFill>
                          <a:schemeClr val="bg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s-MX" sz="1600" dirty="0">
                          <a:solidFill>
                            <a:schemeClr val="bg1"/>
                          </a:solidFill>
                          <a:latin typeface="Arial Black" panose="020B0A04020102020204" pitchFamily="34" charset="0"/>
                        </a:rPr>
                        <a:t>Informe anual de rendimiento y acta de junta de curso</a:t>
                      </a:r>
                      <a:endParaRPr lang="es-EC" sz="1600" dirty="0">
                        <a:solidFill>
                          <a:schemeClr val="bg1"/>
                        </a:solidFill>
                        <a:latin typeface="Arial Black" panose="020B0A04020102020204" pitchFamily="34" charset="0"/>
                      </a:endParaRPr>
                    </a:p>
                  </a:txBody>
                  <a:tcPr/>
                </a:tc>
                <a:tc>
                  <a:txBody>
                    <a:bodyPr/>
                    <a:lstStyle/>
                    <a:p>
                      <a:r>
                        <a:rPr lang="es-MX" sz="1600" dirty="0">
                          <a:solidFill>
                            <a:schemeClr val="bg1"/>
                          </a:solidFill>
                          <a:latin typeface="Arial Black" panose="020B0A04020102020204" pitchFamily="34" charset="0"/>
                        </a:rPr>
                        <a:t>Estudiantes por faltas continuas y sin la justificación de sus representantes</a:t>
                      </a:r>
                      <a:endParaRPr lang="es-EC" sz="1600" dirty="0">
                        <a:solidFill>
                          <a:schemeClr val="bg1"/>
                        </a:solidFill>
                        <a:latin typeface="Arial Black" panose="020B0A04020102020204" pitchFamily="34" charset="0"/>
                      </a:endParaRPr>
                    </a:p>
                  </a:txBody>
                  <a:tcPr/>
                </a:tc>
                <a:extLst>
                  <a:ext uri="{0D108BD9-81ED-4DB2-BD59-A6C34878D82A}">
                    <a16:rowId xmlns:a16="http://schemas.microsoft.com/office/drawing/2014/main" val="3333284071"/>
                  </a:ext>
                </a:extLst>
              </a:tr>
            </a:tbl>
          </a:graphicData>
        </a:graphic>
      </p:graphicFrame>
    </p:spTree>
    <p:extLst>
      <p:ext uri="{BB962C8B-B14F-4D97-AF65-F5344CB8AC3E}">
        <p14:creationId xmlns:p14="http://schemas.microsoft.com/office/powerpoint/2010/main" val="3417573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539B75E-6AE8-6CEA-C155-14E02EECAD43}"/>
              </a:ext>
            </a:extLst>
          </p:cNvPr>
          <p:cNvGraphicFramePr>
            <a:graphicFrameLocks noGrp="1"/>
          </p:cNvGraphicFramePr>
          <p:nvPr>
            <p:extLst>
              <p:ext uri="{D42A27DB-BD31-4B8C-83A1-F6EECF244321}">
                <p14:modId xmlns:p14="http://schemas.microsoft.com/office/powerpoint/2010/main" val="3036040379"/>
              </p:ext>
            </p:extLst>
          </p:nvPr>
        </p:nvGraphicFramePr>
        <p:xfrm>
          <a:off x="57149" y="152400"/>
          <a:ext cx="12077701" cy="6705600"/>
        </p:xfrm>
        <a:graphic>
          <a:graphicData uri="http://schemas.openxmlformats.org/drawingml/2006/table">
            <a:tbl>
              <a:tblPr firstRow="1" bandRow="1">
                <a:tableStyleId>{08FB837D-C827-4EFA-A057-4D05807E0F7C}</a:tableStyleId>
              </a:tblPr>
              <a:tblGrid>
                <a:gridCol w="2203788">
                  <a:extLst>
                    <a:ext uri="{9D8B030D-6E8A-4147-A177-3AD203B41FA5}">
                      <a16:colId xmlns:a16="http://schemas.microsoft.com/office/drawing/2014/main" val="1965817685"/>
                    </a:ext>
                  </a:extLst>
                </a:gridCol>
                <a:gridCol w="2588079">
                  <a:extLst>
                    <a:ext uri="{9D8B030D-6E8A-4147-A177-3AD203B41FA5}">
                      <a16:colId xmlns:a16="http://schemas.microsoft.com/office/drawing/2014/main" val="4115029320"/>
                    </a:ext>
                  </a:extLst>
                </a:gridCol>
                <a:gridCol w="2243002">
                  <a:extLst>
                    <a:ext uri="{9D8B030D-6E8A-4147-A177-3AD203B41FA5}">
                      <a16:colId xmlns:a16="http://schemas.microsoft.com/office/drawing/2014/main" val="224465364"/>
                    </a:ext>
                  </a:extLst>
                </a:gridCol>
                <a:gridCol w="2676902">
                  <a:extLst>
                    <a:ext uri="{9D8B030D-6E8A-4147-A177-3AD203B41FA5}">
                      <a16:colId xmlns:a16="http://schemas.microsoft.com/office/drawing/2014/main" val="1906585180"/>
                    </a:ext>
                  </a:extLst>
                </a:gridCol>
                <a:gridCol w="2365930">
                  <a:extLst>
                    <a:ext uri="{9D8B030D-6E8A-4147-A177-3AD203B41FA5}">
                      <a16:colId xmlns:a16="http://schemas.microsoft.com/office/drawing/2014/main" val="4123374652"/>
                    </a:ext>
                  </a:extLst>
                </a:gridCol>
              </a:tblGrid>
              <a:tr h="0">
                <a:tc>
                  <a:txBody>
                    <a:bodyPr/>
                    <a:lstStyle/>
                    <a:p>
                      <a:endParaRPr lang="es-EC" sz="1600" dirty="0">
                        <a:solidFill>
                          <a:schemeClr val="bg1"/>
                        </a:solidFill>
                        <a:latin typeface="Arial Black" panose="020B0A04020102020204" pitchFamily="34" charset="0"/>
                      </a:endParaRPr>
                    </a:p>
                  </a:txBody>
                  <a:tcPr/>
                </a:tc>
                <a:tc>
                  <a:txBody>
                    <a:bodyPr/>
                    <a:lstStyle/>
                    <a:p>
                      <a:pPr algn="ctr"/>
                      <a:r>
                        <a:rPr lang="es-MX" sz="1600" dirty="0">
                          <a:solidFill>
                            <a:schemeClr val="bg1"/>
                          </a:solidFill>
                          <a:latin typeface="Arial Black" panose="020B0A04020102020204" pitchFamily="34" charset="0"/>
                        </a:rPr>
                        <a:t>ENUNCIADO</a:t>
                      </a:r>
                      <a:endParaRPr lang="es-EC" sz="1600" dirty="0">
                        <a:solidFill>
                          <a:schemeClr val="bg1"/>
                        </a:solidFill>
                        <a:latin typeface="Arial Black" panose="020B0A040201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MX" sz="1600" dirty="0">
                          <a:solidFill>
                            <a:schemeClr val="bg1"/>
                          </a:solidFill>
                          <a:latin typeface="Arial Black" panose="020B0A04020102020204" pitchFamily="34" charset="0"/>
                        </a:rPr>
                        <a:t>FÓRMULA DE CÁLCULO</a:t>
                      </a:r>
                      <a:endParaRPr lang="es-EC" sz="1600" dirty="0">
                        <a:solidFill>
                          <a:schemeClr val="bg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s-MX" sz="1600" dirty="0">
                          <a:solidFill>
                            <a:schemeClr val="bg1"/>
                          </a:solidFill>
                          <a:latin typeface="Arial Black" panose="020B0A04020102020204" pitchFamily="34" charset="0"/>
                        </a:rPr>
                        <a:t>MEDIOS DE VERIFICACION</a:t>
                      </a:r>
                      <a:endParaRPr lang="es-EC" sz="1600" dirty="0">
                        <a:solidFill>
                          <a:schemeClr val="bg1"/>
                        </a:solidFill>
                        <a:latin typeface="Arial Black" panose="020B0A04020102020204" pitchFamily="34" charset="0"/>
                      </a:endParaRPr>
                    </a:p>
                  </a:txBody>
                  <a:tcPr/>
                </a:tc>
                <a:tc>
                  <a:txBody>
                    <a:bodyPr/>
                    <a:lstStyle/>
                    <a:p>
                      <a:pPr algn="ctr"/>
                      <a:r>
                        <a:rPr lang="es-MX" sz="1600" dirty="0">
                          <a:solidFill>
                            <a:schemeClr val="bg1"/>
                          </a:solidFill>
                          <a:latin typeface="Arial Black" panose="020B0A04020102020204" pitchFamily="34" charset="0"/>
                        </a:rPr>
                        <a:t>SUPUESTOS</a:t>
                      </a:r>
                      <a:endParaRPr lang="es-EC" sz="1600" dirty="0">
                        <a:solidFill>
                          <a:schemeClr val="bg1"/>
                        </a:solidFill>
                        <a:latin typeface="Arial Black" panose="020B0A04020102020204" pitchFamily="34" charset="0"/>
                      </a:endParaRPr>
                    </a:p>
                  </a:txBody>
                  <a:tcPr/>
                </a:tc>
                <a:extLst>
                  <a:ext uri="{0D108BD9-81ED-4DB2-BD59-A6C34878D82A}">
                    <a16:rowId xmlns:a16="http://schemas.microsoft.com/office/drawing/2014/main" val="3114379094"/>
                  </a:ext>
                </a:extLst>
              </a:tr>
              <a:tr h="284152">
                <a:tc>
                  <a:txBody>
                    <a:bodyPr/>
                    <a:lstStyle/>
                    <a:p>
                      <a:r>
                        <a:rPr lang="es-MX" sz="1600" dirty="0">
                          <a:solidFill>
                            <a:schemeClr val="bg1"/>
                          </a:solidFill>
                          <a:latin typeface="Arial Black" panose="020B0A04020102020204" pitchFamily="34" charset="0"/>
                        </a:rPr>
                        <a:t>PROPOSITOS:</a:t>
                      </a:r>
                    </a:p>
                    <a:p>
                      <a:endParaRPr lang="es-MX" sz="1600" dirty="0">
                        <a:solidFill>
                          <a:schemeClr val="bg1"/>
                        </a:solidFill>
                        <a:latin typeface="Arial Black" panose="020B0A04020102020204" pitchFamily="34" charset="0"/>
                      </a:endParaRPr>
                    </a:p>
                    <a:p>
                      <a:r>
                        <a:rPr lang="es-EC" sz="1600" dirty="0">
                          <a:solidFill>
                            <a:schemeClr val="bg1"/>
                          </a:solidFill>
                          <a:latin typeface="Arial Black" panose="020B0A04020102020204" pitchFamily="34" charset="0"/>
                        </a:rPr>
                        <a:t>Alcanzar los mejores rendimientos académicos en la signatura de </a:t>
                      </a:r>
                    </a:p>
                    <a:p>
                      <a:r>
                        <a:rPr lang="es-EC" sz="1600" dirty="0">
                          <a:solidFill>
                            <a:schemeClr val="bg1"/>
                          </a:solidFill>
                          <a:latin typeface="Arial Black" panose="020B0A04020102020204" pitchFamily="34" charset="0"/>
                        </a:rPr>
                        <a:t>Matemática</a:t>
                      </a:r>
                    </a:p>
                  </a:txBody>
                  <a:tcPr/>
                </a:tc>
                <a:tc>
                  <a:txBody>
                    <a:bodyPr/>
                    <a:lstStyle/>
                    <a:p>
                      <a:endParaRPr lang="es-EC" sz="1600" dirty="0">
                        <a:solidFill>
                          <a:schemeClr val="bg1"/>
                        </a:solidFill>
                        <a:latin typeface="Arial Black" panose="020B0A04020102020204" pitchFamily="34" charset="0"/>
                      </a:endParaRPr>
                    </a:p>
                  </a:txBody>
                  <a:tcPr>
                    <a:lnR w="12700" cap="flat" cmpd="sng" algn="ctr">
                      <a:solidFill>
                        <a:schemeClr val="tx1"/>
                      </a:solidFill>
                      <a:prstDash val="solid"/>
                      <a:round/>
                      <a:headEnd type="none" w="med" len="med"/>
                      <a:tailEnd type="none" w="med" len="med"/>
                    </a:lnR>
                  </a:tcPr>
                </a:tc>
                <a:tc>
                  <a:txBody>
                    <a:bodyPr/>
                    <a:lstStyle/>
                    <a:p>
                      <a:endParaRPr lang="es-EC" sz="1600" dirty="0">
                        <a:solidFill>
                          <a:schemeClr val="bg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tcPr>
                </a:tc>
                <a:tc>
                  <a:txBody>
                    <a:bodyPr/>
                    <a:lstStyle/>
                    <a:p>
                      <a:endParaRPr lang="es-EC" sz="1600" dirty="0">
                        <a:solidFill>
                          <a:schemeClr val="bg1"/>
                        </a:solidFill>
                        <a:latin typeface="Arial Black" panose="020B0A04020102020204" pitchFamily="34" charset="0"/>
                      </a:endParaRPr>
                    </a:p>
                  </a:txBody>
                  <a:tcPr/>
                </a:tc>
                <a:tc>
                  <a:txBody>
                    <a:bodyPr/>
                    <a:lstStyle/>
                    <a:p>
                      <a:endParaRPr lang="es-EC" sz="1600" dirty="0">
                        <a:solidFill>
                          <a:schemeClr val="bg1"/>
                        </a:solidFill>
                        <a:latin typeface="Arial Black" panose="020B0A04020102020204" pitchFamily="34" charset="0"/>
                      </a:endParaRPr>
                    </a:p>
                  </a:txBody>
                  <a:tcPr/>
                </a:tc>
                <a:extLst>
                  <a:ext uri="{0D108BD9-81ED-4DB2-BD59-A6C34878D82A}">
                    <a16:rowId xmlns:a16="http://schemas.microsoft.com/office/drawing/2014/main" val="1094344672"/>
                  </a:ext>
                </a:extLst>
              </a:tr>
              <a:tr h="284152">
                <a:tc>
                  <a:txBody>
                    <a:bodyPr/>
                    <a:lstStyle/>
                    <a:p>
                      <a:r>
                        <a:rPr lang="es-MX" sz="1600" dirty="0">
                          <a:solidFill>
                            <a:schemeClr val="bg1"/>
                          </a:solidFill>
                          <a:latin typeface="Arial Black" panose="020B0A04020102020204" pitchFamily="34" charset="0"/>
                        </a:rPr>
                        <a:t>COMPONENTES:</a:t>
                      </a:r>
                    </a:p>
                    <a:p>
                      <a:endParaRPr lang="es-MX" sz="1600" dirty="0">
                        <a:solidFill>
                          <a:schemeClr val="bg1"/>
                        </a:solidFill>
                        <a:latin typeface="Arial Black" panose="020B0A04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MX" sz="1600" dirty="0">
                          <a:solidFill>
                            <a:schemeClr val="bg1"/>
                          </a:solidFill>
                          <a:latin typeface="Arial Black" panose="020B0A04020102020204" pitchFamily="34" charset="0"/>
                        </a:rPr>
                        <a:t>Docentes del área de Matemática. Vicerrectorado. </a:t>
                      </a:r>
                    </a:p>
                    <a:p>
                      <a:r>
                        <a:rPr lang="es-MX" sz="1600" dirty="0">
                          <a:solidFill>
                            <a:schemeClr val="bg1"/>
                          </a:solidFill>
                          <a:latin typeface="Arial Black" panose="020B0A04020102020204" pitchFamily="34" charset="0"/>
                        </a:rPr>
                        <a:t> </a:t>
                      </a:r>
                      <a:endParaRPr lang="es-EC" sz="1600" dirty="0">
                        <a:solidFill>
                          <a:schemeClr val="bg1"/>
                        </a:solidFill>
                        <a:latin typeface="Arial Black" panose="020B0A04020102020204" pitchFamily="34" charset="0"/>
                      </a:endParaRPr>
                    </a:p>
                  </a:txBody>
                  <a:tcPr/>
                </a:tc>
                <a:tc>
                  <a:txBody>
                    <a:bodyPr/>
                    <a:lstStyle/>
                    <a:p>
                      <a:endParaRPr lang="es-EC" sz="1600" dirty="0">
                        <a:solidFill>
                          <a:schemeClr val="bg1"/>
                        </a:solidFill>
                        <a:latin typeface="Arial Black" panose="020B0A04020102020204" pitchFamily="34" charset="0"/>
                      </a:endParaRPr>
                    </a:p>
                    <a:p>
                      <a:endParaRPr lang="es-EC" sz="1600" dirty="0">
                        <a:solidFill>
                          <a:schemeClr val="bg1"/>
                        </a:solidFill>
                        <a:latin typeface="Arial Black" panose="020B0A04020102020204" pitchFamily="34" charset="0"/>
                      </a:endParaRPr>
                    </a:p>
                  </a:txBody>
                  <a:tcPr>
                    <a:lnR w="12700" cap="flat" cmpd="sng" algn="ctr">
                      <a:solidFill>
                        <a:schemeClr val="tx1"/>
                      </a:solidFill>
                      <a:prstDash val="solid"/>
                      <a:round/>
                      <a:headEnd type="none" w="med" len="med"/>
                      <a:tailEnd type="none" w="med" len="med"/>
                    </a:lnR>
                  </a:tcPr>
                </a:tc>
                <a:tc>
                  <a:txBody>
                    <a:bodyPr/>
                    <a:lstStyle/>
                    <a:p>
                      <a:endParaRPr lang="es-EC" sz="1600" dirty="0">
                        <a:solidFill>
                          <a:schemeClr val="bg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tcPr>
                </a:tc>
                <a:tc>
                  <a:txBody>
                    <a:bodyPr/>
                    <a:lstStyle/>
                    <a:p>
                      <a:endParaRPr lang="es-EC" sz="1600" dirty="0">
                        <a:solidFill>
                          <a:schemeClr val="bg1"/>
                        </a:solidFill>
                        <a:latin typeface="Arial Black" panose="020B0A04020102020204" pitchFamily="34" charset="0"/>
                      </a:endParaRPr>
                    </a:p>
                  </a:txBody>
                  <a:tcPr/>
                </a:tc>
                <a:tc>
                  <a:txBody>
                    <a:bodyPr/>
                    <a:lstStyle/>
                    <a:p>
                      <a:endParaRPr lang="es-EC" sz="1600" dirty="0">
                        <a:solidFill>
                          <a:schemeClr val="bg1"/>
                        </a:solidFill>
                        <a:latin typeface="Arial Black" panose="020B0A04020102020204" pitchFamily="34" charset="0"/>
                      </a:endParaRPr>
                    </a:p>
                  </a:txBody>
                  <a:tcPr/>
                </a:tc>
                <a:extLst>
                  <a:ext uri="{0D108BD9-81ED-4DB2-BD59-A6C34878D82A}">
                    <a16:rowId xmlns:a16="http://schemas.microsoft.com/office/drawing/2014/main" val="3447007624"/>
                  </a:ext>
                </a:extLst>
              </a:tr>
              <a:tr h="284152">
                <a:tc>
                  <a:txBody>
                    <a:bodyPr/>
                    <a:lstStyle/>
                    <a:p>
                      <a:r>
                        <a:rPr lang="es-MX" sz="1600" dirty="0">
                          <a:solidFill>
                            <a:schemeClr val="bg1"/>
                          </a:solidFill>
                          <a:latin typeface="Arial Black" panose="020B0A04020102020204" pitchFamily="34" charset="0"/>
                        </a:rPr>
                        <a:t>ACTIVIDADES: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MX" sz="1600" dirty="0">
                        <a:solidFill>
                          <a:schemeClr val="bg1"/>
                        </a:solidFill>
                        <a:latin typeface="Arial Black" panose="020B0A04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MX" sz="1600" dirty="0">
                          <a:solidFill>
                            <a:schemeClr val="bg1"/>
                          </a:solidFill>
                          <a:latin typeface="Arial Black" panose="020B0A04020102020204" pitchFamily="34" charset="0"/>
                        </a:rPr>
                        <a:t>Reuniones de </a:t>
                      </a:r>
                      <a:r>
                        <a:rPr lang="es-MX" sz="1600" dirty="0" err="1">
                          <a:solidFill>
                            <a:schemeClr val="bg1"/>
                          </a:solidFill>
                          <a:latin typeface="Arial Black" panose="020B0A04020102020204" pitchFamily="34" charset="0"/>
                        </a:rPr>
                        <a:t>Area</a:t>
                      </a:r>
                      <a:r>
                        <a:rPr lang="es-MX" sz="1600" dirty="0">
                          <a:solidFill>
                            <a:schemeClr val="bg1"/>
                          </a:solidFill>
                          <a:latin typeface="Arial Black" panose="020B0A04020102020204" pitchFamily="34" charset="0"/>
                        </a:rPr>
                        <a:t> para diseñar estrategias y decisión de métodos adecuados</a:t>
                      </a:r>
                    </a:p>
                    <a:p>
                      <a:endParaRPr lang="es-EC" sz="1600" dirty="0">
                        <a:solidFill>
                          <a:schemeClr val="bg1"/>
                        </a:solidFill>
                        <a:latin typeface="Arial Black" panose="020B0A04020102020204" pitchFamily="34" charset="0"/>
                      </a:endParaRPr>
                    </a:p>
                  </a:txBody>
                  <a:tcPr/>
                </a:tc>
                <a:tc>
                  <a:txBody>
                    <a:bodyPr/>
                    <a:lstStyle/>
                    <a:p>
                      <a:endParaRPr lang="es-EC" sz="1600" dirty="0">
                        <a:solidFill>
                          <a:schemeClr val="bg1"/>
                        </a:solidFill>
                        <a:latin typeface="Arial Black" panose="020B0A04020102020204" pitchFamily="34" charset="0"/>
                      </a:endParaRPr>
                    </a:p>
                    <a:p>
                      <a:endParaRPr lang="es-EC" sz="1600" dirty="0">
                        <a:solidFill>
                          <a:schemeClr val="bg1"/>
                        </a:solidFill>
                        <a:latin typeface="Arial Black" panose="020B0A04020102020204" pitchFamily="34" charset="0"/>
                      </a:endParaRPr>
                    </a:p>
                  </a:txBody>
                  <a:tcPr>
                    <a:lnR w="12700" cap="flat" cmpd="sng" algn="ctr">
                      <a:solidFill>
                        <a:schemeClr val="tx1"/>
                      </a:solidFill>
                      <a:prstDash val="solid"/>
                      <a:round/>
                      <a:headEnd type="none" w="med" len="med"/>
                      <a:tailEnd type="none" w="med" len="med"/>
                    </a:lnR>
                  </a:tcPr>
                </a:tc>
                <a:tc>
                  <a:txBody>
                    <a:bodyPr/>
                    <a:lstStyle/>
                    <a:p>
                      <a:endParaRPr lang="es-EC" sz="1600" dirty="0">
                        <a:solidFill>
                          <a:schemeClr val="bg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tcPr>
                </a:tc>
                <a:tc>
                  <a:txBody>
                    <a:bodyPr/>
                    <a:lstStyle/>
                    <a:p>
                      <a:endParaRPr lang="es-EC" sz="1600" dirty="0">
                        <a:solidFill>
                          <a:schemeClr val="bg1"/>
                        </a:solidFill>
                        <a:latin typeface="Arial Black" panose="020B0A04020102020204" pitchFamily="34" charset="0"/>
                      </a:endParaRPr>
                    </a:p>
                  </a:txBody>
                  <a:tcPr/>
                </a:tc>
                <a:tc>
                  <a:txBody>
                    <a:bodyPr/>
                    <a:lstStyle/>
                    <a:p>
                      <a:endParaRPr lang="es-EC" sz="1600" dirty="0">
                        <a:solidFill>
                          <a:schemeClr val="bg1"/>
                        </a:solidFill>
                        <a:latin typeface="Arial Black" panose="020B0A04020102020204" pitchFamily="34" charset="0"/>
                      </a:endParaRPr>
                    </a:p>
                  </a:txBody>
                  <a:tcPr/>
                </a:tc>
                <a:extLst>
                  <a:ext uri="{0D108BD9-81ED-4DB2-BD59-A6C34878D82A}">
                    <a16:rowId xmlns:a16="http://schemas.microsoft.com/office/drawing/2014/main" val="2352245511"/>
                  </a:ext>
                </a:extLst>
              </a:tr>
            </a:tbl>
          </a:graphicData>
        </a:graphic>
      </p:graphicFrame>
    </p:spTree>
    <p:extLst>
      <p:ext uri="{BB962C8B-B14F-4D97-AF65-F5344CB8AC3E}">
        <p14:creationId xmlns:p14="http://schemas.microsoft.com/office/powerpoint/2010/main" val="1674080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2905BD5-CA72-0E99-8652-320D495BF99E}"/>
              </a:ext>
            </a:extLst>
          </p:cNvPr>
          <p:cNvSpPr/>
          <p:nvPr/>
        </p:nvSpPr>
        <p:spPr>
          <a:xfrm>
            <a:off x="218843" y="523414"/>
            <a:ext cx="5035353" cy="523220"/>
          </a:xfrm>
          <a:prstGeom prst="rect">
            <a:avLst/>
          </a:prstGeom>
          <a:solidFill>
            <a:srgbClr val="BD9BEF"/>
          </a:solidFill>
        </p:spPr>
        <p:txBody>
          <a:bodyPr wrap="none" lIns="91440" tIns="45720" rIns="91440" bIns="45720">
            <a:spAutoFit/>
          </a:bodyPr>
          <a:lstStyle/>
          <a:p>
            <a:r>
              <a:rPr lang="es-ES" sz="2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7 EVALUACION INTERMEDIA</a:t>
            </a:r>
            <a:r>
              <a:rPr lang="es-ES" sz="28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p>
        </p:txBody>
      </p:sp>
      <p:graphicFrame>
        <p:nvGraphicFramePr>
          <p:cNvPr id="3" name="Tabla 9">
            <a:extLst>
              <a:ext uri="{FF2B5EF4-FFF2-40B4-BE49-F238E27FC236}">
                <a16:creationId xmlns:a16="http://schemas.microsoft.com/office/drawing/2014/main" id="{9F914638-73CD-4A98-AEA8-8AB3C73B3BEC}"/>
              </a:ext>
            </a:extLst>
          </p:cNvPr>
          <p:cNvGraphicFramePr>
            <a:graphicFrameLocks noGrp="1"/>
          </p:cNvGraphicFramePr>
          <p:nvPr>
            <p:extLst>
              <p:ext uri="{D42A27DB-BD31-4B8C-83A1-F6EECF244321}">
                <p14:modId xmlns:p14="http://schemas.microsoft.com/office/powerpoint/2010/main" val="203639402"/>
              </p:ext>
            </p:extLst>
          </p:nvPr>
        </p:nvGraphicFramePr>
        <p:xfrm>
          <a:off x="1987061" y="1529253"/>
          <a:ext cx="7409610" cy="1097280"/>
        </p:xfrm>
        <a:graphic>
          <a:graphicData uri="http://schemas.openxmlformats.org/drawingml/2006/table">
            <a:tbl>
              <a:tblPr firstRow="1" bandRow="1">
                <a:tableStyleId>{08FB837D-C827-4EFA-A057-4D05807E0F7C}</a:tableStyleId>
              </a:tblPr>
              <a:tblGrid>
                <a:gridCol w="2837783">
                  <a:extLst>
                    <a:ext uri="{9D8B030D-6E8A-4147-A177-3AD203B41FA5}">
                      <a16:colId xmlns:a16="http://schemas.microsoft.com/office/drawing/2014/main" val="403409812"/>
                    </a:ext>
                  </a:extLst>
                </a:gridCol>
                <a:gridCol w="2485378">
                  <a:extLst>
                    <a:ext uri="{9D8B030D-6E8A-4147-A177-3AD203B41FA5}">
                      <a16:colId xmlns:a16="http://schemas.microsoft.com/office/drawing/2014/main" val="1462902029"/>
                    </a:ext>
                  </a:extLst>
                </a:gridCol>
                <a:gridCol w="2086449">
                  <a:extLst>
                    <a:ext uri="{9D8B030D-6E8A-4147-A177-3AD203B41FA5}">
                      <a16:colId xmlns:a16="http://schemas.microsoft.com/office/drawing/2014/main" val="1311126180"/>
                    </a:ext>
                  </a:extLst>
                </a:gridCol>
              </a:tblGrid>
              <a:tr h="284152">
                <a:tc>
                  <a:txBody>
                    <a:bodyPr/>
                    <a:lstStyle/>
                    <a:p>
                      <a:r>
                        <a:rPr lang="es-MX" dirty="0"/>
                        <a:t>OBJETIVOS</a:t>
                      </a:r>
                      <a:endParaRPr lang="es-EC" dirty="0"/>
                    </a:p>
                  </a:txBody>
                  <a:tcPr/>
                </a:tc>
                <a:tc>
                  <a:txBody>
                    <a:bodyPr/>
                    <a:lstStyle/>
                    <a:p>
                      <a:r>
                        <a:rPr lang="es-MX" dirty="0"/>
                        <a:t>PROYECTO REAL</a:t>
                      </a:r>
                      <a:endParaRPr lang="es-EC" dirty="0"/>
                    </a:p>
                  </a:txBody>
                  <a:tcPr/>
                </a:tc>
                <a:tc>
                  <a:txBody>
                    <a:bodyPr/>
                    <a:lstStyle/>
                    <a:p>
                      <a:r>
                        <a:rPr lang="es-MX" dirty="0"/>
                        <a:t>EVALUACION</a:t>
                      </a:r>
                      <a:endParaRPr lang="es-EC" dirty="0"/>
                    </a:p>
                  </a:txBody>
                  <a:tcPr/>
                </a:tc>
                <a:extLst>
                  <a:ext uri="{0D108BD9-81ED-4DB2-BD59-A6C34878D82A}">
                    <a16:rowId xmlns:a16="http://schemas.microsoft.com/office/drawing/2014/main" val="4118264357"/>
                  </a:ext>
                </a:extLst>
              </a:tr>
              <a:tr h="284152">
                <a:tc>
                  <a:txBody>
                    <a:bodyPr/>
                    <a:lstStyle/>
                    <a:p>
                      <a:r>
                        <a:rPr lang="es-MX" dirty="0"/>
                        <a:t>INDICADOR 1</a:t>
                      </a:r>
                      <a:endParaRPr lang="es-EC" dirty="0"/>
                    </a:p>
                  </a:txBody>
                  <a:tcPr/>
                </a:tc>
                <a:tc>
                  <a:txBody>
                    <a:bodyPr/>
                    <a:lstStyle/>
                    <a:p>
                      <a:endParaRPr lang="es-EC" dirty="0"/>
                    </a:p>
                  </a:txBody>
                  <a:tcPr/>
                </a:tc>
                <a:tc>
                  <a:txBody>
                    <a:bodyPr/>
                    <a:lstStyle/>
                    <a:p>
                      <a:endParaRPr lang="es-EC" dirty="0"/>
                    </a:p>
                  </a:txBody>
                  <a:tcPr/>
                </a:tc>
                <a:extLst>
                  <a:ext uri="{0D108BD9-81ED-4DB2-BD59-A6C34878D82A}">
                    <a16:rowId xmlns:a16="http://schemas.microsoft.com/office/drawing/2014/main" val="3600354711"/>
                  </a:ext>
                </a:extLst>
              </a:tr>
              <a:tr h="284152">
                <a:tc>
                  <a:txBody>
                    <a:bodyPr/>
                    <a:lstStyle/>
                    <a:p>
                      <a:r>
                        <a:rPr lang="es-MX" dirty="0"/>
                        <a:t>INDICADOR 2</a:t>
                      </a:r>
                      <a:endParaRPr lang="es-EC" dirty="0"/>
                    </a:p>
                  </a:txBody>
                  <a:tcPr/>
                </a:tc>
                <a:tc>
                  <a:txBody>
                    <a:bodyPr/>
                    <a:lstStyle/>
                    <a:p>
                      <a:endParaRPr lang="es-EC" dirty="0"/>
                    </a:p>
                  </a:txBody>
                  <a:tcPr/>
                </a:tc>
                <a:tc>
                  <a:txBody>
                    <a:bodyPr/>
                    <a:lstStyle/>
                    <a:p>
                      <a:endParaRPr lang="es-EC" dirty="0"/>
                    </a:p>
                  </a:txBody>
                  <a:tcPr/>
                </a:tc>
                <a:extLst>
                  <a:ext uri="{0D108BD9-81ED-4DB2-BD59-A6C34878D82A}">
                    <a16:rowId xmlns:a16="http://schemas.microsoft.com/office/drawing/2014/main" val="4155436490"/>
                  </a:ext>
                </a:extLst>
              </a:tr>
            </a:tbl>
          </a:graphicData>
        </a:graphic>
      </p:graphicFrame>
    </p:spTree>
    <p:extLst>
      <p:ext uri="{BB962C8B-B14F-4D97-AF65-F5344CB8AC3E}">
        <p14:creationId xmlns:p14="http://schemas.microsoft.com/office/powerpoint/2010/main" val="302369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E1AC56-0766-4B90-C3CA-4FD417741284}"/>
              </a:ext>
            </a:extLst>
          </p:cNvPr>
          <p:cNvSpPr txBox="1"/>
          <p:nvPr/>
        </p:nvSpPr>
        <p:spPr>
          <a:xfrm>
            <a:off x="69573" y="1788827"/>
            <a:ext cx="11913705" cy="1200329"/>
          </a:xfrm>
          <a:prstGeom prst="rect">
            <a:avLst/>
          </a:prstGeom>
          <a:solidFill>
            <a:schemeClr val="accent5">
              <a:lumMod val="60000"/>
              <a:lumOff val="40000"/>
            </a:schemeClr>
          </a:solidFill>
        </p:spPr>
        <p:txBody>
          <a:bodyPr wrap="square">
            <a:spAutoFit/>
          </a:bodyPr>
          <a:lstStyle/>
          <a:p>
            <a:pPr algn="just"/>
            <a:r>
              <a:rPr lang="es-MX" sz="2400" dirty="0">
                <a:solidFill>
                  <a:schemeClr val="bg1"/>
                </a:solidFill>
                <a:latin typeface="Arial" panose="020B0604020202020204" pitchFamily="34" charset="0"/>
                <a:cs typeface="Arial" panose="020B0604020202020204" pitchFamily="34" charset="0"/>
              </a:rPr>
              <a:t>El método científico, por lo tanto, se refiere a la serie de etapas que hay que recorrer para obtener un conocimiento válido desde el punto de vista científico, utilizando para esto, instrumentos que resulten fiables.</a:t>
            </a:r>
            <a:endParaRPr lang="es-EC" sz="2400" dirty="0">
              <a:solidFill>
                <a:schemeClr val="bg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3C0A84DD-9B39-65F0-7AD9-720C221D274F}"/>
              </a:ext>
            </a:extLst>
          </p:cNvPr>
          <p:cNvSpPr txBox="1"/>
          <p:nvPr/>
        </p:nvSpPr>
        <p:spPr>
          <a:xfrm>
            <a:off x="139147" y="1133022"/>
            <a:ext cx="11476383" cy="461665"/>
          </a:xfrm>
          <a:prstGeom prst="rect">
            <a:avLst/>
          </a:prstGeom>
          <a:solidFill>
            <a:schemeClr val="accent3"/>
          </a:solidFill>
        </p:spPr>
        <p:txBody>
          <a:bodyPr wrap="square">
            <a:spAutoFit/>
          </a:bodyPr>
          <a:lstStyle/>
          <a:p>
            <a:r>
              <a:rPr lang="es-MX" sz="2400" b="0" i="0" dirty="0">
                <a:solidFill>
                  <a:srgbClr val="000000"/>
                </a:solidFill>
                <a:effectLst/>
                <a:latin typeface="Arial Black" panose="020B0A04020102020204" pitchFamily="34" charset="0"/>
              </a:rPr>
              <a:t>Un método es una serie de pasos sucesivos, conducen a una meta.</a:t>
            </a:r>
            <a:endParaRPr lang="es-EC" sz="2400" dirty="0">
              <a:latin typeface="Arial Black" panose="020B0A04020102020204" pitchFamily="34" charset="0"/>
            </a:endParaRPr>
          </a:p>
        </p:txBody>
      </p:sp>
      <p:sp>
        <p:nvSpPr>
          <p:cNvPr id="6" name="CuadroTexto 5">
            <a:extLst>
              <a:ext uri="{FF2B5EF4-FFF2-40B4-BE49-F238E27FC236}">
                <a16:creationId xmlns:a16="http://schemas.microsoft.com/office/drawing/2014/main" id="{E129335C-B105-44D1-745C-3F887F7894E1}"/>
              </a:ext>
            </a:extLst>
          </p:cNvPr>
          <p:cNvSpPr txBox="1"/>
          <p:nvPr/>
        </p:nvSpPr>
        <p:spPr>
          <a:xfrm>
            <a:off x="0" y="5309479"/>
            <a:ext cx="12052852" cy="830997"/>
          </a:xfrm>
          <a:prstGeom prst="rect">
            <a:avLst/>
          </a:prstGeom>
          <a:solidFill>
            <a:schemeClr val="accent4">
              <a:lumMod val="75000"/>
            </a:schemeClr>
          </a:solidFill>
        </p:spPr>
        <p:txBody>
          <a:bodyPr wrap="square">
            <a:spAutoFit/>
          </a:bodyPr>
          <a:lstStyle/>
          <a:p>
            <a:r>
              <a:rPr lang="es-MX" sz="2400" b="0" i="0" dirty="0">
                <a:solidFill>
                  <a:srgbClr val="000000"/>
                </a:solidFill>
                <a:effectLst/>
                <a:latin typeface="Arial" panose="020B0604020202020204" pitchFamily="34" charset="0"/>
                <a:cs typeface="Arial" panose="020B0604020202020204" pitchFamily="34" charset="0"/>
              </a:rPr>
              <a:t>Una metodología es el conjunto de métodos por los cuales se regirá una investigación científica</a:t>
            </a:r>
            <a:endParaRPr lang="es-EC" sz="24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0C6080B1-4BE2-ED88-DECF-0D479944D780}"/>
              </a:ext>
            </a:extLst>
          </p:cNvPr>
          <p:cNvSpPr/>
          <p:nvPr/>
        </p:nvSpPr>
        <p:spPr>
          <a:xfrm>
            <a:off x="3095076" y="69930"/>
            <a:ext cx="3531011" cy="923330"/>
          </a:xfrm>
          <a:prstGeom prst="rect">
            <a:avLst/>
          </a:prstGeom>
          <a:solidFill>
            <a:schemeClr val="accent3">
              <a:lumMod val="75000"/>
            </a:schemeClr>
          </a:solidFill>
        </p:spPr>
        <p:txBody>
          <a:bodyPr wrap="square" lIns="91440" tIns="45720" rIns="91440" bIns="45720">
            <a:spAutoFit/>
          </a:bodyPr>
          <a:lstStyle/>
          <a:p>
            <a:pPr algn="ctr"/>
            <a:r>
              <a:rPr lang="es-ES" sz="5400" b="1" cap="none" spc="0" dirty="0">
                <a:ln w="12700">
                  <a:solidFill>
                    <a:schemeClr val="accent5"/>
                  </a:solidFill>
                  <a:prstDash val="solid"/>
                </a:ln>
                <a:pattFill prst="ltDnDiag">
                  <a:fgClr>
                    <a:schemeClr val="accent5">
                      <a:lumMod val="60000"/>
                      <a:lumOff val="40000"/>
                    </a:schemeClr>
                  </a:fgClr>
                  <a:bgClr>
                    <a:schemeClr val="bg1"/>
                  </a:bgClr>
                </a:pattFill>
                <a:effectLst/>
                <a:latin typeface="Arial Black" panose="020B0A04020102020204" pitchFamily="34" charset="0"/>
              </a:rPr>
              <a:t>METODO</a:t>
            </a:r>
          </a:p>
        </p:txBody>
      </p:sp>
      <p:sp>
        <p:nvSpPr>
          <p:cNvPr id="8" name="Rectángulo 7">
            <a:extLst>
              <a:ext uri="{FF2B5EF4-FFF2-40B4-BE49-F238E27FC236}">
                <a16:creationId xmlns:a16="http://schemas.microsoft.com/office/drawing/2014/main" id="{5AE8C5CB-63DB-3E6A-68EC-69B9019E4B83}"/>
              </a:ext>
            </a:extLst>
          </p:cNvPr>
          <p:cNvSpPr/>
          <p:nvPr/>
        </p:nvSpPr>
        <p:spPr>
          <a:xfrm>
            <a:off x="2094536" y="4246387"/>
            <a:ext cx="6519377" cy="923330"/>
          </a:xfrm>
          <a:prstGeom prst="rect">
            <a:avLst/>
          </a:prstGeom>
          <a:solidFill>
            <a:schemeClr val="accent3">
              <a:lumMod val="75000"/>
            </a:schemeClr>
          </a:solidFill>
        </p:spPr>
        <p:txBody>
          <a:bodyPr wrap="square" lIns="91440" tIns="45720" rIns="91440" bIns="45720">
            <a:spAutoFit/>
          </a:bodyPr>
          <a:lstStyle/>
          <a:p>
            <a:pPr algn="ctr"/>
            <a:r>
              <a:rPr lang="es-ES" sz="5400" b="1" cap="none" spc="0" dirty="0">
                <a:ln w="12700">
                  <a:solidFill>
                    <a:schemeClr val="accent5"/>
                  </a:solidFill>
                  <a:prstDash val="solid"/>
                </a:ln>
                <a:pattFill prst="ltDnDiag">
                  <a:fgClr>
                    <a:schemeClr val="accent5">
                      <a:lumMod val="60000"/>
                      <a:lumOff val="40000"/>
                    </a:schemeClr>
                  </a:fgClr>
                  <a:bgClr>
                    <a:schemeClr val="bg1"/>
                  </a:bgClr>
                </a:pattFill>
                <a:effectLst/>
                <a:latin typeface="Arial Black" panose="020B0A04020102020204" pitchFamily="34" charset="0"/>
              </a:rPr>
              <a:t>METODOLOGIA</a:t>
            </a:r>
          </a:p>
        </p:txBody>
      </p:sp>
    </p:spTree>
    <p:extLst>
      <p:ext uri="{BB962C8B-B14F-4D97-AF65-F5344CB8AC3E}">
        <p14:creationId xmlns:p14="http://schemas.microsoft.com/office/powerpoint/2010/main" val="1536746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7143A7E-098F-74FE-DE97-5ED8AA087BF1}"/>
              </a:ext>
            </a:extLst>
          </p:cNvPr>
          <p:cNvSpPr txBox="1"/>
          <p:nvPr/>
        </p:nvSpPr>
        <p:spPr>
          <a:xfrm>
            <a:off x="258417" y="1433396"/>
            <a:ext cx="11675166" cy="1200329"/>
          </a:xfrm>
          <a:prstGeom prst="rect">
            <a:avLst/>
          </a:prstGeom>
          <a:solidFill>
            <a:schemeClr val="accent6">
              <a:lumMod val="40000"/>
              <a:lumOff val="60000"/>
            </a:schemeClr>
          </a:solidFill>
        </p:spPr>
        <p:txBody>
          <a:bodyPr wrap="square">
            <a:spAutoFit/>
          </a:bodyPr>
          <a:lstStyle/>
          <a:p>
            <a:pPr algn="just"/>
            <a:r>
              <a:rPr lang="es-MX" sz="2400" dirty="0">
                <a:solidFill>
                  <a:schemeClr val="bg1"/>
                </a:solidFill>
                <a:latin typeface="roboto" panose="02000000000000000000" pitchFamily="2" charset="0"/>
              </a:rPr>
              <a:t>L</a:t>
            </a:r>
            <a:r>
              <a:rPr lang="es-MX" sz="2400" b="0" i="0" dirty="0">
                <a:solidFill>
                  <a:schemeClr val="bg1"/>
                </a:solidFill>
                <a:effectLst/>
                <a:latin typeface="roboto" panose="02000000000000000000" pitchFamily="2" charset="0"/>
              </a:rPr>
              <a:t>a estrategia es una herramienta de dirección que permite la satisfacción de las necesidades del público objetivo a quien está dirigida la </a:t>
            </a:r>
            <a:r>
              <a:rPr lang="es-MX" sz="2400" b="0" i="0" dirty="0" smtClean="0">
                <a:solidFill>
                  <a:schemeClr val="bg1"/>
                </a:solidFill>
                <a:effectLst/>
                <a:latin typeface="roboto" panose="02000000000000000000" pitchFamily="2" charset="0"/>
              </a:rPr>
              <a:t>actividad</a:t>
            </a:r>
          </a:p>
        </p:txBody>
      </p:sp>
      <p:sp>
        <p:nvSpPr>
          <p:cNvPr id="4" name="Rectángulo 3">
            <a:extLst>
              <a:ext uri="{FF2B5EF4-FFF2-40B4-BE49-F238E27FC236}">
                <a16:creationId xmlns:a16="http://schemas.microsoft.com/office/drawing/2014/main" id="{BDC87AD5-06AA-52CF-9006-CB5DE2714F7C}"/>
              </a:ext>
            </a:extLst>
          </p:cNvPr>
          <p:cNvSpPr/>
          <p:nvPr/>
        </p:nvSpPr>
        <p:spPr>
          <a:xfrm>
            <a:off x="1895754" y="191222"/>
            <a:ext cx="6519377" cy="923330"/>
          </a:xfrm>
          <a:prstGeom prst="rect">
            <a:avLst/>
          </a:prstGeom>
          <a:solidFill>
            <a:schemeClr val="accent3">
              <a:lumMod val="75000"/>
            </a:schemeClr>
          </a:solidFill>
        </p:spPr>
        <p:txBody>
          <a:bodyPr wrap="square" lIns="91440" tIns="45720" rIns="91440" bIns="45720">
            <a:spAutoFit/>
          </a:bodyPr>
          <a:lstStyle/>
          <a:p>
            <a:pPr algn="ctr"/>
            <a:r>
              <a:rPr lang="es-ES" sz="5400" b="1" dirty="0">
                <a:ln w="12700">
                  <a:solidFill>
                    <a:schemeClr val="accent5"/>
                  </a:solidFill>
                  <a:prstDash val="solid"/>
                </a:ln>
                <a:pattFill prst="ltDnDiag">
                  <a:fgClr>
                    <a:schemeClr val="accent5">
                      <a:lumMod val="60000"/>
                      <a:lumOff val="40000"/>
                    </a:schemeClr>
                  </a:fgClr>
                  <a:bgClr>
                    <a:schemeClr val="bg1"/>
                  </a:bgClr>
                </a:pattFill>
                <a:latin typeface="Arial Black" panose="020B0A04020102020204" pitchFamily="34" charset="0"/>
              </a:rPr>
              <a:t>ESTRATEGIA</a:t>
            </a:r>
            <a:endParaRPr lang="es-ES" sz="5400" b="1" cap="none" spc="0" dirty="0">
              <a:ln w="12700">
                <a:solidFill>
                  <a:schemeClr val="accent5"/>
                </a:solidFill>
                <a:prstDash val="solid"/>
              </a:ln>
              <a:pattFill prst="ltDnDiag">
                <a:fgClr>
                  <a:schemeClr val="accent5">
                    <a:lumMod val="60000"/>
                    <a:lumOff val="40000"/>
                  </a:schemeClr>
                </a:fgClr>
                <a:bgClr>
                  <a:schemeClr val="bg1"/>
                </a:bgClr>
              </a:pattFill>
              <a:effectLst/>
              <a:latin typeface="Arial Black" panose="020B0A04020102020204" pitchFamily="34" charset="0"/>
            </a:endParaRPr>
          </a:p>
        </p:txBody>
      </p:sp>
      <p:sp>
        <p:nvSpPr>
          <p:cNvPr id="6" name="CuadroTexto 5">
            <a:extLst>
              <a:ext uri="{FF2B5EF4-FFF2-40B4-BE49-F238E27FC236}">
                <a16:creationId xmlns:a16="http://schemas.microsoft.com/office/drawing/2014/main" id="{41CAA46E-F0C5-9398-2624-F613CB4C0371}"/>
              </a:ext>
            </a:extLst>
          </p:cNvPr>
          <p:cNvSpPr txBox="1"/>
          <p:nvPr/>
        </p:nvSpPr>
        <p:spPr>
          <a:xfrm>
            <a:off x="164149" y="3448318"/>
            <a:ext cx="11675166" cy="830997"/>
          </a:xfrm>
          <a:prstGeom prst="rect">
            <a:avLst/>
          </a:prstGeom>
          <a:solidFill>
            <a:schemeClr val="accent5">
              <a:lumMod val="40000"/>
              <a:lumOff val="60000"/>
            </a:schemeClr>
          </a:solidFill>
        </p:spPr>
        <p:txBody>
          <a:bodyPr wrap="square">
            <a:spAutoFit/>
          </a:bodyPr>
          <a:lstStyle/>
          <a:p>
            <a:r>
              <a:rPr lang="es-MX" sz="2400" b="0" i="0" dirty="0">
                <a:solidFill>
                  <a:schemeClr val="bg1"/>
                </a:solidFill>
                <a:effectLst/>
                <a:latin typeface="roboto" panose="02000000000000000000" pitchFamily="2" charset="0"/>
              </a:rPr>
              <a:t>Un conjunto de objetivos y políticas para lograr objetivos </a:t>
            </a:r>
            <a:r>
              <a:rPr lang="es-MX" sz="2400" b="0" i="0" dirty="0" smtClean="0">
                <a:solidFill>
                  <a:schemeClr val="bg1"/>
                </a:solidFill>
                <a:effectLst/>
                <a:latin typeface="roboto" panose="02000000000000000000" pitchFamily="2" charset="0"/>
              </a:rPr>
              <a:t>amplios</a:t>
            </a:r>
          </a:p>
        </p:txBody>
      </p:sp>
      <p:sp>
        <p:nvSpPr>
          <p:cNvPr id="8" name="CuadroTexto 7">
            <a:extLst>
              <a:ext uri="{FF2B5EF4-FFF2-40B4-BE49-F238E27FC236}">
                <a16:creationId xmlns:a16="http://schemas.microsoft.com/office/drawing/2014/main" id="{EF7550C6-E1F3-167E-F4E7-728110B11187}"/>
              </a:ext>
            </a:extLst>
          </p:cNvPr>
          <p:cNvSpPr txBox="1"/>
          <p:nvPr/>
        </p:nvSpPr>
        <p:spPr>
          <a:xfrm>
            <a:off x="0" y="4816911"/>
            <a:ext cx="11675165" cy="1200329"/>
          </a:xfrm>
          <a:prstGeom prst="rect">
            <a:avLst/>
          </a:prstGeom>
          <a:solidFill>
            <a:schemeClr val="accent4"/>
          </a:solidFill>
        </p:spPr>
        <p:txBody>
          <a:bodyPr wrap="square">
            <a:spAutoFit/>
          </a:bodyPr>
          <a:lstStyle/>
          <a:p>
            <a:pPr algn="l"/>
            <a:r>
              <a:rPr lang="es-MX" sz="2400" b="0" i="0" dirty="0">
                <a:solidFill>
                  <a:schemeClr val="bg1"/>
                </a:solidFill>
                <a:effectLst/>
                <a:latin typeface="roboto" panose="02000000000000000000" pitchFamily="2" charset="0"/>
              </a:rPr>
              <a:t>La declaración de la forma en que los objetivos podrán alcanzarse, subordinándose a los mismos y en la medida en que ayuden a alcanzarse</a:t>
            </a:r>
            <a:r>
              <a:rPr lang="es-MX" sz="2400" b="0" i="0" dirty="0" smtClean="0">
                <a:solidFill>
                  <a:schemeClr val="bg1"/>
                </a:solidFill>
                <a:effectLst/>
                <a:latin typeface="roboto" panose="02000000000000000000" pitchFamily="2" charset="0"/>
              </a:rPr>
              <a:t>.</a:t>
            </a:r>
          </a:p>
        </p:txBody>
      </p:sp>
    </p:spTree>
    <p:extLst>
      <p:ext uri="{BB962C8B-B14F-4D97-AF65-F5344CB8AC3E}">
        <p14:creationId xmlns:p14="http://schemas.microsoft.com/office/powerpoint/2010/main" val="3023500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B7DCE11-73CA-CC8B-4241-F8D1A5F08E4D}"/>
              </a:ext>
            </a:extLst>
          </p:cNvPr>
          <p:cNvSpPr txBox="1"/>
          <p:nvPr/>
        </p:nvSpPr>
        <p:spPr>
          <a:xfrm>
            <a:off x="265043" y="1681803"/>
            <a:ext cx="11661914" cy="1477328"/>
          </a:xfrm>
          <a:prstGeom prst="rect">
            <a:avLst/>
          </a:prstGeom>
          <a:solidFill>
            <a:schemeClr val="accent5">
              <a:lumMod val="75000"/>
            </a:schemeClr>
          </a:solidFill>
        </p:spPr>
        <p:txBody>
          <a:bodyPr wrap="square">
            <a:spAutoFit/>
          </a:bodyPr>
          <a:lstStyle/>
          <a:p>
            <a:pPr algn="l"/>
            <a:r>
              <a:rPr lang="es-MX" b="0" i="0" dirty="0">
                <a:solidFill>
                  <a:schemeClr val="bg1"/>
                </a:solidFill>
                <a:effectLst/>
                <a:latin typeface="Open Sans" panose="020B0606030504020204" pitchFamily="34" charset="0"/>
              </a:rPr>
              <a:t>El análisis de involucrados es la identificación de los actores del proyecto, lo que incluye la investigación e interpretación de sus necesidades, expectativas e intereses.</a:t>
            </a:r>
          </a:p>
          <a:p>
            <a:pPr algn="l"/>
            <a:endParaRPr lang="es-MX" b="0" i="0" dirty="0">
              <a:solidFill>
                <a:schemeClr val="bg1"/>
              </a:solidFill>
              <a:effectLst/>
              <a:latin typeface="Open Sans" panose="020B0606030504020204" pitchFamily="34" charset="0"/>
            </a:endParaRPr>
          </a:p>
          <a:p>
            <a:pPr algn="l"/>
            <a:r>
              <a:rPr lang="es-MX" b="0" i="0" dirty="0">
                <a:solidFill>
                  <a:schemeClr val="bg1"/>
                </a:solidFill>
                <a:effectLst/>
                <a:latin typeface="Open Sans" panose="020B0606030504020204" pitchFamily="34" charset="0"/>
              </a:rPr>
              <a:t>En dicho análisis, además de identificarlos definimos su rol, participación e impacto. Esto lo hacemos para crear estrategias que permitan beneficiar al proyecto y asegurar su continuidad y posterior éxito.</a:t>
            </a:r>
          </a:p>
        </p:txBody>
      </p:sp>
      <p:sp>
        <p:nvSpPr>
          <p:cNvPr id="4" name="Rectángulo 3">
            <a:extLst>
              <a:ext uri="{FF2B5EF4-FFF2-40B4-BE49-F238E27FC236}">
                <a16:creationId xmlns:a16="http://schemas.microsoft.com/office/drawing/2014/main" id="{246517B4-03D8-323A-0B78-248E4B5C114A}"/>
              </a:ext>
            </a:extLst>
          </p:cNvPr>
          <p:cNvSpPr/>
          <p:nvPr/>
        </p:nvSpPr>
        <p:spPr>
          <a:xfrm>
            <a:off x="265043" y="144622"/>
            <a:ext cx="11524117" cy="923330"/>
          </a:xfrm>
          <a:prstGeom prst="rect">
            <a:avLst/>
          </a:prstGeom>
          <a:solidFill>
            <a:srgbClr val="92D050"/>
          </a:solidFill>
        </p:spPr>
        <p:txBody>
          <a:bodyPr wrap="none" lIns="91440" tIns="45720" rIns="91440" bIns="45720">
            <a:spAutoFit/>
          </a:bodyPr>
          <a:lstStyle/>
          <a:p>
            <a:pPr algn="ctr"/>
            <a:r>
              <a:rPr lang="es-ES" sz="5400" b="0" cap="none" spc="0" dirty="0">
                <a:ln w="0"/>
                <a:solidFill>
                  <a:srgbClr val="000099"/>
                </a:solidFill>
                <a:effectLst>
                  <a:reflection blurRad="6350" stA="53000" endA="300" endPos="35500" dir="5400000" sy="-90000" algn="bl" rotWithShape="0"/>
                </a:effectLst>
                <a:latin typeface="Arial Black" panose="020B0A04020102020204" pitchFamily="34" charset="0"/>
              </a:rPr>
              <a:t>ANALISIS DE INVOLUCRADOS</a:t>
            </a:r>
          </a:p>
        </p:txBody>
      </p:sp>
      <p:sp>
        <p:nvSpPr>
          <p:cNvPr id="6" name="CuadroTexto 5">
            <a:extLst>
              <a:ext uri="{FF2B5EF4-FFF2-40B4-BE49-F238E27FC236}">
                <a16:creationId xmlns:a16="http://schemas.microsoft.com/office/drawing/2014/main" id="{41FDC36C-A0ED-ACE8-0CE6-457DF33B36EC}"/>
              </a:ext>
            </a:extLst>
          </p:cNvPr>
          <p:cNvSpPr txBox="1"/>
          <p:nvPr/>
        </p:nvSpPr>
        <p:spPr>
          <a:xfrm>
            <a:off x="2090533" y="4859731"/>
            <a:ext cx="5588389" cy="1569660"/>
          </a:xfrm>
          <a:prstGeom prst="rect">
            <a:avLst/>
          </a:prstGeom>
          <a:solidFill>
            <a:srgbClr val="92D050"/>
          </a:solidFill>
        </p:spPr>
        <p:txBody>
          <a:bodyPr wrap="square">
            <a:spAutoFit/>
          </a:bodyPr>
          <a:lstStyle/>
          <a:p>
            <a:pPr algn="l">
              <a:buFont typeface="Arial" panose="020B0604020202020204" pitchFamily="34" charset="0"/>
              <a:buChar char="•"/>
            </a:pPr>
            <a:r>
              <a:rPr lang="es-MX" sz="2400" b="0" i="0" dirty="0">
                <a:solidFill>
                  <a:schemeClr val="bg1"/>
                </a:solidFill>
                <a:effectLst/>
                <a:latin typeface="Open Sans" panose="020B0606030504020204" pitchFamily="34" charset="0"/>
              </a:rPr>
              <a:t>Beneficiarios</a:t>
            </a:r>
          </a:p>
          <a:p>
            <a:pPr algn="l">
              <a:buFont typeface="Arial" panose="020B0604020202020204" pitchFamily="34" charset="0"/>
              <a:buChar char="•"/>
            </a:pPr>
            <a:r>
              <a:rPr lang="es-MX" sz="2400" b="0" i="0" dirty="0">
                <a:solidFill>
                  <a:schemeClr val="bg1"/>
                </a:solidFill>
                <a:effectLst/>
                <a:latin typeface="Open Sans" panose="020B0606030504020204" pitchFamily="34" charset="0"/>
              </a:rPr>
              <a:t>Los que lo implementan / ejecutan</a:t>
            </a:r>
          </a:p>
          <a:p>
            <a:pPr algn="l">
              <a:buFont typeface="Arial" panose="020B0604020202020204" pitchFamily="34" charset="0"/>
              <a:buChar char="•"/>
            </a:pPr>
            <a:r>
              <a:rPr lang="es-MX" sz="2400" b="0" i="0" dirty="0">
                <a:solidFill>
                  <a:schemeClr val="bg1"/>
                </a:solidFill>
                <a:effectLst/>
                <a:latin typeface="Open Sans" panose="020B0606030504020204" pitchFamily="34" charset="0"/>
              </a:rPr>
              <a:t>Los que toman las decisiones</a:t>
            </a:r>
          </a:p>
          <a:p>
            <a:pPr algn="l">
              <a:buFont typeface="Arial" panose="020B0604020202020204" pitchFamily="34" charset="0"/>
              <a:buChar char="•"/>
            </a:pPr>
            <a:r>
              <a:rPr lang="es-MX" sz="2400" b="0" i="0" dirty="0">
                <a:solidFill>
                  <a:schemeClr val="bg1"/>
                </a:solidFill>
                <a:effectLst/>
                <a:latin typeface="Open Sans" panose="020B0606030504020204" pitchFamily="34" charset="0"/>
              </a:rPr>
              <a:t>Los que financian</a:t>
            </a:r>
          </a:p>
        </p:txBody>
      </p:sp>
      <p:sp>
        <p:nvSpPr>
          <p:cNvPr id="7" name="Rectángulo 6">
            <a:extLst>
              <a:ext uri="{FF2B5EF4-FFF2-40B4-BE49-F238E27FC236}">
                <a16:creationId xmlns:a16="http://schemas.microsoft.com/office/drawing/2014/main" id="{FF5C8577-738C-7AB8-3F6C-D8B1847B8605}"/>
              </a:ext>
            </a:extLst>
          </p:cNvPr>
          <p:cNvSpPr/>
          <p:nvPr/>
        </p:nvSpPr>
        <p:spPr>
          <a:xfrm>
            <a:off x="2347652" y="3461627"/>
            <a:ext cx="5588389"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INVOLUCRADOS</a:t>
            </a:r>
          </a:p>
        </p:txBody>
      </p:sp>
    </p:spTree>
    <p:extLst>
      <p:ext uri="{BB962C8B-B14F-4D97-AF65-F5344CB8AC3E}">
        <p14:creationId xmlns:p14="http://schemas.microsoft.com/office/powerpoint/2010/main" val="1528282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7552" y="610634"/>
            <a:ext cx="11080982" cy="1754326"/>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es-ES" sz="5400" b="0" cap="none" spc="0" dirty="0" smtClean="0">
                <a:ln w="0"/>
                <a:solidFill>
                  <a:srgbClr val="000099"/>
                </a:solidFill>
                <a:effectLst>
                  <a:reflection blurRad="6350" stA="53000" endA="300" endPos="35500" dir="5400000" sy="-90000" algn="bl" rotWithShape="0"/>
                </a:effectLst>
                <a:latin typeface="Arial Black" panose="020B0A04020102020204" pitchFamily="34" charset="0"/>
              </a:rPr>
              <a:t>2do TRIMESRE</a:t>
            </a:r>
          </a:p>
          <a:p>
            <a:pPr algn="ctr"/>
            <a:r>
              <a:rPr lang="es-ES" sz="5400" dirty="0" smtClean="0">
                <a:ln w="0"/>
                <a:solidFill>
                  <a:srgbClr val="000099"/>
                </a:solidFill>
                <a:effectLst>
                  <a:reflection blurRad="6350" stA="53000" endA="300" endPos="35500" dir="5400000" sy="-90000" algn="bl" rotWithShape="0"/>
                </a:effectLst>
                <a:latin typeface="Arial Black" panose="020B0A04020102020204" pitchFamily="34" charset="0"/>
              </a:rPr>
              <a:t>27 DE NOVIEMBRE DEL 2023</a:t>
            </a:r>
            <a:endParaRPr lang="es-ES" sz="5400" b="0" cap="none" spc="0" dirty="0">
              <a:ln w="0"/>
              <a:solidFill>
                <a:srgbClr val="000099"/>
              </a:solidFill>
              <a:effectLst>
                <a:reflection blurRad="6350" stA="53000" endA="300" endPos="35500" dir="5400000" sy="-90000" algn="bl" rotWithShape="0"/>
              </a:effectLst>
              <a:latin typeface="Arial Black" panose="020B0A04020102020204" pitchFamily="34" charset="0"/>
            </a:endParaRPr>
          </a:p>
        </p:txBody>
      </p:sp>
      <p:sp>
        <p:nvSpPr>
          <p:cNvPr id="3" name="Rectángulo 2"/>
          <p:cNvSpPr/>
          <p:nvPr/>
        </p:nvSpPr>
        <p:spPr>
          <a:xfrm>
            <a:off x="1410936" y="3203005"/>
            <a:ext cx="8276625" cy="923330"/>
          </a:xfrm>
          <a:prstGeom prst="rect">
            <a:avLst/>
          </a:prstGeom>
          <a:solidFill>
            <a:schemeClr val="accent2"/>
          </a:solidFill>
        </p:spPr>
        <p:txBody>
          <a:bodyPr wrap="none" lIns="91440" tIns="45720" rIns="91440" bIns="45720">
            <a:spAutoFit/>
          </a:bodyPr>
          <a:lstStyle/>
          <a:p>
            <a:pPr algn="ctr"/>
            <a:r>
              <a:rPr lang="es-ES" sz="5400" b="1" cap="none" spc="0" dirty="0" smtClean="0">
                <a:ln w="12700">
                  <a:solidFill>
                    <a:schemeClr val="accent1"/>
                  </a:solidFill>
                  <a:prstDash val="solid"/>
                </a:ln>
                <a:solidFill>
                  <a:schemeClr val="accent6">
                    <a:lumMod val="50000"/>
                  </a:schemeClr>
                </a:solidFill>
                <a:effectLst>
                  <a:outerShdw dist="38100" dir="2640000" algn="bl" rotWithShape="0">
                    <a:schemeClr val="accent1"/>
                  </a:outerShdw>
                </a:effectLst>
              </a:rPr>
              <a:t>PROYECTO INTEGRADOR</a:t>
            </a:r>
            <a:endParaRPr lang="es-ES" sz="5400" b="1" cap="none" spc="0" dirty="0">
              <a:ln w="12700">
                <a:solidFill>
                  <a:schemeClr val="accent1"/>
                </a:solidFill>
                <a:prstDash val="solid"/>
              </a:ln>
              <a:solidFill>
                <a:schemeClr val="accent6">
                  <a:lumMod val="50000"/>
                </a:schemeClr>
              </a:solidFill>
              <a:effectLst>
                <a:outerShdw dist="38100" dir="2640000" algn="bl" rotWithShape="0">
                  <a:schemeClr val="accent1"/>
                </a:outerShdw>
              </a:effectLst>
            </a:endParaRPr>
          </a:p>
        </p:txBody>
      </p:sp>
      <p:sp>
        <p:nvSpPr>
          <p:cNvPr id="4" name="CuadroTexto 3"/>
          <p:cNvSpPr txBox="1"/>
          <p:nvPr/>
        </p:nvSpPr>
        <p:spPr>
          <a:xfrm>
            <a:off x="103694" y="4506012"/>
            <a:ext cx="11972041" cy="2031325"/>
          </a:xfrm>
          <a:prstGeom prst="rect">
            <a:avLst/>
          </a:prstGeom>
          <a:solidFill>
            <a:schemeClr val="accent2"/>
          </a:solidFill>
        </p:spPr>
        <p:txBody>
          <a:bodyPr wrap="square" rtlCol="0">
            <a:spAutoFit/>
          </a:bodyPr>
          <a:lstStyle/>
          <a:p>
            <a:r>
              <a:rPr lang="es-EC" b="1" dirty="0" smtClean="0">
                <a:solidFill>
                  <a:schemeClr val="bg1"/>
                </a:solidFill>
                <a:latin typeface="Arial" panose="020B0604020202020204" pitchFamily="34" charset="0"/>
                <a:cs typeface="Arial" panose="020B0604020202020204" pitchFamily="34" charset="0"/>
              </a:rPr>
              <a:t>BRASIL, CULTURA Y TRADICIONES; INFORME ESTADISTICO DE LA INCIDENCIA EN LA CULTURA ECUATORIANA DE SU GASTRONOMIA Y ARTE </a:t>
            </a:r>
          </a:p>
          <a:p>
            <a:r>
              <a:rPr lang="es-EC" dirty="0" smtClean="0">
                <a:solidFill>
                  <a:schemeClr val="bg1"/>
                </a:solidFill>
                <a:latin typeface="Arial" panose="020B0604020202020204" pitchFamily="34" charset="0"/>
                <a:cs typeface="Arial" panose="020B0604020202020204" pitchFamily="34" charset="0"/>
              </a:rPr>
              <a:t>CUESTIONARIO:</a:t>
            </a:r>
          </a:p>
          <a:p>
            <a:r>
              <a:rPr lang="es-EC" dirty="0">
                <a:solidFill>
                  <a:schemeClr val="bg1"/>
                </a:solidFill>
                <a:latin typeface="Arial" panose="020B0604020202020204" pitchFamily="34" charset="0"/>
                <a:cs typeface="Arial" panose="020B0604020202020204" pitchFamily="34" charset="0"/>
              </a:rPr>
              <a:t>R</a:t>
            </a:r>
            <a:r>
              <a:rPr lang="es-EC" dirty="0" smtClean="0">
                <a:solidFill>
                  <a:schemeClr val="bg1"/>
                </a:solidFill>
                <a:latin typeface="Arial" panose="020B0604020202020204" pitchFamily="34" charset="0"/>
                <a:cs typeface="Arial" panose="020B0604020202020204" pitchFamily="34" charset="0"/>
              </a:rPr>
              <a:t>azones por las cuales la juventud desconoce los ritmos musicales de samba brasileña.</a:t>
            </a:r>
          </a:p>
          <a:p>
            <a:r>
              <a:rPr lang="es-EC" dirty="0" smtClean="0">
                <a:solidFill>
                  <a:schemeClr val="bg1"/>
                </a:solidFill>
                <a:latin typeface="Arial" panose="020B0604020202020204" pitchFamily="34" charset="0"/>
                <a:cs typeface="Arial" panose="020B0604020202020204" pitchFamily="34" charset="0"/>
              </a:rPr>
              <a:t>Ha bailado samba en coreografías?  S ; CS; AV, N</a:t>
            </a:r>
          </a:p>
          <a:p>
            <a:endParaRPr lang="es-EC" dirty="0" smtClean="0">
              <a:solidFill>
                <a:schemeClr val="bg1"/>
              </a:solidFill>
              <a:latin typeface="Arial" panose="020B0604020202020204" pitchFamily="34" charset="0"/>
              <a:cs typeface="Arial" panose="020B0604020202020204" pitchFamily="34" charset="0"/>
            </a:endParaRPr>
          </a:p>
          <a:p>
            <a:endParaRPr lang="es-EC"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38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3F824FF-436F-9641-C39B-38B7EE3A879A}"/>
              </a:ext>
            </a:extLst>
          </p:cNvPr>
          <p:cNvSpPr/>
          <p:nvPr/>
        </p:nvSpPr>
        <p:spPr>
          <a:xfrm>
            <a:off x="184938" y="60225"/>
            <a:ext cx="11606009" cy="461665"/>
          </a:xfrm>
          <a:prstGeom prst="rect">
            <a:avLst/>
          </a:prstGeom>
          <a:solidFill>
            <a:srgbClr val="BD9BEF"/>
          </a:solidFill>
        </p:spPr>
        <p:txBody>
          <a:bodyPr wrap="square" lIns="91440" tIns="45720" rIns="91440" bIns="45720">
            <a:spAutoFit/>
          </a:bodyPr>
          <a:lstStyle/>
          <a:p>
            <a:pPr algn="ctr"/>
            <a:r>
              <a:rPr lang="es-ES" sz="24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rial Black" panose="020B0A04020102020204" pitchFamily="34" charset="0"/>
              </a:rPr>
              <a:t>ESTRUCTURA METODOLOGICA DEL PROYECTO</a:t>
            </a:r>
          </a:p>
        </p:txBody>
      </p:sp>
      <p:sp>
        <p:nvSpPr>
          <p:cNvPr id="5" name="Rectángulo 4">
            <a:extLst>
              <a:ext uri="{FF2B5EF4-FFF2-40B4-BE49-F238E27FC236}">
                <a16:creationId xmlns:a16="http://schemas.microsoft.com/office/drawing/2014/main" id="{832ADB9A-C5B7-EA23-9D00-88FD35DD7E57}"/>
              </a:ext>
            </a:extLst>
          </p:cNvPr>
          <p:cNvSpPr/>
          <p:nvPr/>
        </p:nvSpPr>
        <p:spPr>
          <a:xfrm>
            <a:off x="2001706" y="623301"/>
            <a:ext cx="7659651" cy="523220"/>
          </a:xfrm>
          <a:prstGeom prst="rect">
            <a:avLst/>
          </a:prstGeom>
          <a:solidFill>
            <a:schemeClr val="accent6">
              <a:lumMod val="40000"/>
              <a:lumOff val="60000"/>
            </a:schemeClr>
          </a:solidFill>
        </p:spPr>
        <p:txBody>
          <a:bodyPr wrap="square" lIns="91440" tIns="45720" rIns="91440" bIns="45720">
            <a:spAutoFit/>
          </a:bodyPr>
          <a:lstStyle/>
          <a:p>
            <a:pPr algn="ctr"/>
            <a:r>
              <a:rPr lang="es-ES" sz="28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1 ANALISIS DE INVOLUCRADOS</a:t>
            </a:r>
          </a:p>
        </p:txBody>
      </p:sp>
      <p:graphicFrame>
        <p:nvGraphicFramePr>
          <p:cNvPr id="9" name="Tabla 9">
            <a:extLst>
              <a:ext uri="{FF2B5EF4-FFF2-40B4-BE49-F238E27FC236}">
                <a16:creationId xmlns:a16="http://schemas.microsoft.com/office/drawing/2014/main" id="{EF38B712-9E41-53A8-017B-03DCEE67A39D}"/>
              </a:ext>
            </a:extLst>
          </p:cNvPr>
          <p:cNvGraphicFramePr>
            <a:graphicFrameLocks noGrp="1"/>
          </p:cNvGraphicFramePr>
          <p:nvPr>
            <p:extLst>
              <p:ext uri="{D42A27DB-BD31-4B8C-83A1-F6EECF244321}">
                <p14:modId xmlns:p14="http://schemas.microsoft.com/office/powerpoint/2010/main" val="3126592654"/>
              </p:ext>
            </p:extLst>
          </p:nvPr>
        </p:nvGraphicFramePr>
        <p:xfrm>
          <a:off x="0" y="1323473"/>
          <a:ext cx="12192000" cy="5474301"/>
        </p:xfrm>
        <a:graphic>
          <a:graphicData uri="http://schemas.openxmlformats.org/drawingml/2006/table">
            <a:tbl>
              <a:tblPr firstRow="1" bandRow="1">
                <a:tableStyleId>{284E427A-3D55-4303-BF80-6455036E1DE7}</a:tableStyleId>
              </a:tblPr>
              <a:tblGrid>
                <a:gridCol w="2693096">
                  <a:extLst>
                    <a:ext uri="{9D8B030D-6E8A-4147-A177-3AD203B41FA5}">
                      <a16:colId xmlns:a16="http://schemas.microsoft.com/office/drawing/2014/main" val="403409812"/>
                    </a:ext>
                  </a:extLst>
                </a:gridCol>
                <a:gridCol w="2625397">
                  <a:extLst>
                    <a:ext uri="{9D8B030D-6E8A-4147-A177-3AD203B41FA5}">
                      <a16:colId xmlns:a16="http://schemas.microsoft.com/office/drawing/2014/main" val="1462902029"/>
                    </a:ext>
                  </a:extLst>
                </a:gridCol>
                <a:gridCol w="3569424">
                  <a:extLst>
                    <a:ext uri="{9D8B030D-6E8A-4147-A177-3AD203B41FA5}">
                      <a16:colId xmlns:a16="http://schemas.microsoft.com/office/drawing/2014/main" val="2081907535"/>
                    </a:ext>
                  </a:extLst>
                </a:gridCol>
                <a:gridCol w="3304083">
                  <a:extLst>
                    <a:ext uri="{9D8B030D-6E8A-4147-A177-3AD203B41FA5}">
                      <a16:colId xmlns:a16="http://schemas.microsoft.com/office/drawing/2014/main" val="924930639"/>
                    </a:ext>
                  </a:extLst>
                </a:gridCol>
              </a:tblGrid>
              <a:tr h="3356313">
                <a:tc>
                  <a:txBody>
                    <a:bodyPr/>
                    <a:lstStyle/>
                    <a:p>
                      <a:pPr algn="ctr"/>
                      <a:r>
                        <a:rPr lang="es-MX" sz="1400" dirty="0">
                          <a:solidFill>
                            <a:schemeClr val="bg1"/>
                          </a:solidFill>
                          <a:latin typeface="Arial Black" panose="020B0A04020102020204" pitchFamily="34" charset="0"/>
                        </a:rPr>
                        <a:t>GRUPOS</a:t>
                      </a:r>
                      <a:endParaRPr lang="es-EC" sz="1400" dirty="0">
                        <a:solidFill>
                          <a:schemeClr val="bg1"/>
                        </a:solidFill>
                        <a:latin typeface="Arial Black" panose="020B0A04020102020204" pitchFamily="34" charset="0"/>
                      </a:endParaRPr>
                    </a:p>
                  </a:txBody>
                  <a:tcPr/>
                </a:tc>
                <a:tc>
                  <a:txBody>
                    <a:bodyPr/>
                    <a:lstStyle/>
                    <a:p>
                      <a:pPr algn="ctr"/>
                      <a:r>
                        <a:rPr lang="es-MX" sz="1400" dirty="0">
                          <a:solidFill>
                            <a:schemeClr val="bg1"/>
                          </a:solidFill>
                          <a:latin typeface="Arial Black" panose="020B0A04020102020204" pitchFamily="34" charset="0"/>
                        </a:rPr>
                        <a:t>INTERESES</a:t>
                      </a:r>
                    </a:p>
                    <a:p>
                      <a:pPr marL="0" marR="0" indent="0" algn="ctr" defTabSz="457200" rtl="0" eaLnBrk="1" fontAlgn="auto" latinLnBrk="0" hangingPunct="1">
                        <a:lnSpc>
                          <a:spcPct val="100000"/>
                        </a:lnSpc>
                        <a:spcBef>
                          <a:spcPts val="0"/>
                        </a:spcBef>
                        <a:spcAft>
                          <a:spcPts val="0"/>
                        </a:spcAft>
                        <a:buClrTx/>
                        <a:buSzTx/>
                        <a:buFontTx/>
                        <a:buNone/>
                        <a:tabLst/>
                        <a:defRPr/>
                      </a:pPr>
                      <a:r>
                        <a:rPr lang="es-MX" sz="1400" b="1" i="0" dirty="0">
                          <a:solidFill>
                            <a:schemeClr val="bg1"/>
                          </a:solidFill>
                          <a:effectLst/>
                          <a:latin typeface="Open Sans" panose="020B0606030504020204" pitchFamily="34" charset="0"/>
                        </a:rPr>
                        <a:t>¿Qué podrían esperar ellos del proyecto?</a:t>
                      </a:r>
                      <a:endParaRPr lang="es-EC" sz="1400" b="1" dirty="0">
                        <a:solidFill>
                          <a:schemeClr val="bg1"/>
                        </a:solidFill>
                      </a:endParaRPr>
                    </a:p>
                    <a:p>
                      <a:pPr algn="ctr"/>
                      <a:endParaRPr lang="es-EC" sz="1400" dirty="0">
                        <a:solidFill>
                          <a:schemeClr val="bg1"/>
                        </a:solidFill>
                        <a:latin typeface="Arial Black" panose="020B0A04020102020204" pitchFamily="34" charset="0"/>
                      </a:endParaRPr>
                    </a:p>
                  </a:txBody>
                  <a:tcPr/>
                </a:tc>
                <a:tc>
                  <a:txBody>
                    <a:bodyPr/>
                    <a:lstStyle/>
                    <a:p>
                      <a:pPr algn="ctr"/>
                      <a:r>
                        <a:rPr lang="es-MX" sz="1400" dirty="0">
                          <a:solidFill>
                            <a:schemeClr val="bg1"/>
                          </a:solidFill>
                          <a:latin typeface="Arial Black" panose="020B0A04020102020204" pitchFamily="34" charset="0"/>
                        </a:rPr>
                        <a:t>PROBLEMAS PERCIBIDOS</a:t>
                      </a:r>
                    </a:p>
                    <a:p>
                      <a:pPr marL="0" marR="0" indent="0" algn="l" defTabSz="457200" rtl="0" eaLnBrk="1" fontAlgn="auto" latinLnBrk="0" hangingPunct="1">
                        <a:lnSpc>
                          <a:spcPct val="100000"/>
                        </a:lnSpc>
                        <a:spcBef>
                          <a:spcPts val="0"/>
                        </a:spcBef>
                        <a:spcAft>
                          <a:spcPts val="0"/>
                        </a:spcAft>
                        <a:buClrTx/>
                        <a:buSzTx/>
                        <a:buFontTx/>
                        <a:buNone/>
                        <a:tabLst/>
                        <a:defRPr/>
                      </a:pPr>
                      <a:r>
                        <a:rPr lang="es-MX" sz="1400" b="1" dirty="0">
                          <a:solidFill>
                            <a:schemeClr val="bg1"/>
                          </a:solidFill>
                          <a:latin typeface="Arial" panose="020B0604020202020204" pitchFamily="34" charset="0"/>
                          <a:cs typeface="Arial" panose="020B0604020202020204" pitchFamily="34" charset="0"/>
                        </a:rPr>
                        <a:t>A</a:t>
                      </a:r>
                      <a:r>
                        <a:rPr lang="es-MX" sz="1400" b="1" i="0" dirty="0">
                          <a:solidFill>
                            <a:schemeClr val="bg1"/>
                          </a:solidFill>
                          <a:effectLst/>
                          <a:latin typeface="Arial" panose="020B0604020202020204" pitchFamily="34" charset="0"/>
                          <a:cs typeface="Arial" panose="020B0604020202020204" pitchFamily="34" charset="0"/>
                        </a:rPr>
                        <a:t>spectos negativos o afectaciones generadas de los involucrados en torno al problema del proyecto. ¿Cómo los está afectando el problema? </a:t>
                      </a:r>
                      <a:endParaRPr lang="es-EC" sz="1400" b="1" dirty="0">
                        <a:solidFill>
                          <a:schemeClr val="bg1"/>
                        </a:solidFill>
                        <a:latin typeface="Arial" panose="020B0604020202020204" pitchFamily="34" charset="0"/>
                        <a:cs typeface="Arial" panose="020B0604020202020204" pitchFamily="34" charset="0"/>
                      </a:endParaRPr>
                    </a:p>
                    <a:p>
                      <a:pPr algn="ctr"/>
                      <a:endParaRPr lang="es-EC" sz="1400" dirty="0">
                        <a:solidFill>
                          <a:schemeClr val="bg1"/>
                        </a:solidFill>
                        <a:latin typeface="Arial Black" panose="020B0A04020102020204" pitchFamily="34" charset="0"/>
                      </a:endParaRPr>
                    </a:p>
                  </a:txBody>
                  <a:tcPr/>
                </a:tc>
                <a:tc>
                  <a:txBody>
                    <a:bodyPr/>
                    <a:lstStyle/>
                    <a:p>
                      <a:pPr algn="ctr"/>
                      <a:r>
                        <a:rPr lang="es-MX" sz="1400" dirty="0">
                          <a:solidFill>
                            <a:schemeClr val="bg1"/>
                          </a:solidFill>
                          <a:latin typeface="Arial Black" panose="020B0A04020102020204" pitchFamily="34" charset="0"/>
                        </a:rPr>
                        <a:t>MANDATOS Y RECURSOS</a:t>
                      </a:r>
                    </a:p>
                    <a:p>
                      <a:pPr marL="0" marR="0" indent="0" algn="l" defTabSz="457200" rtl="0" eaLnBrk="1" fontAlgn="auto" latinLnBrk="0" hangingPunct="1">
                        <a:lnSpc>
                          <a:spcPct val="100000"/>
                        </a:lnSpc>
                        <a:spcBef>
                          <a:spcPts val="0"/>
                        </a:spcBef>
                        <a:spcAft>
                          <a:spcPts val="0"/>
                        </a:spcAft>
                        <a:buClrTx/>
                        <a:buSzTx/>
                        <a:buFontTx/>
                        <a:buNone/>
                        <a:tabLst/>
                        <a:defRPr/>
                      </a:pPr>
                      <a:r>
                        <a:rPr lang="es-MX" sz="1400" b="1" i="0" dirty="0">
                          <a:solidFill>
                            <a:schemeClr val="bg1"/>
                          </a:solidFill>
                          <a:effectLst/>
                          <a:latin typeface="Arial" panose="020B0604020202020204" pitchFamily="34" charset="0"/>
                          <a:cs typeface="Arial" panose="020B0604020202020204" pitchFamily="34" charset="0"/>
                        </a:rPr>
                        <a:t>La autoridad  formal de un grupo de involucrados para cumplir una función en el proyecto. Por ejemplo un decreto del gobierno o la firma de un contrato de una empresa.  </a:t>
                      </a:r>
                      <a:r>
                        <a:rPr lang="es-MX" sz="1400" b="1" dirty="0">
                          <a:solidFill>
                            <a:schemeClr val="bg1"/>
                          </a:solidFill>
                          <a:latin typeface="Arial" panose="020B0604020202020204" pitchFamily="34" charset="0"/>
                          <a:cs typeface="Arial" panose="020B0604020202020204" pitchFamily="34" charset="0"/>
                        </a:rPr>
                        <a:t>R</a:t>
                      </a:r>
                      <a:r>
                        <a:rPr lang="es-MX" sz="1400" b="1" i="0" dirty="0">
                          <a:solidFill>
                            <a:schemeClr val="bg1"/>
                          </a:solidFill>
                          <a:effectLst/>
                          <a:latin typeface="Arial" panose="020B0604020202020204" pitchFamily="34" charset="0"/>
                          <a:cs typeface="Arial" panose="020B0604020202020204" pitchFamily="34" charset="0"/>
                        </a:rPr>
                        <a:t>ecursos lo que los grupos pueden colocar a disposición del proyecto o en contra de éste. Por ejemplo el dinero de una ONG a favor de un proyecto y la demanda de una comunidad en contra de otro.</a:t>
                      </a:r>
                      <a:endParaRPr lang="es-EC" sz="14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18264357"/>
                  </a:ext>
                </a:extLst>
              </a:tr>
              <a:tr h="470138">
                <a:tc>
                  <a:txBody>
                    <a:bodyPr/>
                    <a:lstStyle/>
                    <a:p>
                      <a:pPr algn="ctr"/>
                      <a:r>
                        <a:rPr lang="es-EC" sz="1400" b="1" dirty="0">
                          <a:solidFill>
                            <a:schemeClr val="bg1"/>
                          </a:solidFill>
                          <a:latin typeface="Arial Black" panose="020B0A04020102020204" pitchFamily="34" charset="0"/>
                        </a:rPr>
                        <a:t>ESTUDIANTES</a:t>
                      </a:r>
                    </a:p>
                  </a:txBody>
                  <a:tcPr/>
                </a:tc>
                <a:tc>
                  <a:txBody>
                    <a:bodyPr/>
                    <a:lstStyle/>
                    <a:p>
                      <a:pPr algn="l"/>
                      <a:endParaRPr lang="es-EC" sz="1100" dirty="0">
                        <a:solidFill>
                          <a:schemeClr val="bg1"/>
                        </a:solidFill>
                      </a:endParaRPr>
                    </a:p>
                  </a:txBody>
                  <a:tcPr/>
                </a:tc>
                <a:tc>
                  <a:txBody>
                    <a:bodyPr/>
                    <a:lstStyle/>
                    <a:p>
                      <a:pPr algn="l"/>
                      <a:endParaRPr lang="es-EC" sz="1100" dirty="0">
                        <a:solidFill>
                          <a:schemeClr val="bg1"/>
                        </a:solidFill>
                      </a:endParaRPr>
                    </a:p>
                  </a:txBody>
                  <a:tcPr/>
                </a:tc>
                <a:tc>
                  <a:txBody>
                    <a:bodyPr/>
                    <a:lstStyle/>
                    <a:p>
                      <a:pPr algn="ctr"/>
                      <a:endParaRPr lang="es-EC" sz="1100" dirty="0">
                        <a:solidFill>
                          <a:schemeClr val="bg1"/>
                        </a:solidFill>
                      </a:endParaRPr>
                    </a:p>
                  </a:txBody>
                  <a:tcPr/>
                </a:tc>
                <a:extLst>
                  <a:ext uri="{0D108BD9-81ED-4DB2-BD59-A6C34878D82A}">
                    <a16:rowId xmlns:a16="http://schemas.microsoft.com/office/drawing/2014/main" val="3600354711"/>
                  </a:ext>
                </a:extLst>
              </a:tr>
              <a:tr h="486931">
                <a:tc>
                  <a:txBody>
                    <a:bodyPr/>
                    <a:lstStyle/>
                    <a:p>
                      <a:pPr algn="ctr"/>
                      <a:r>
                        <a:rPr lang="es-EC" sz="1400" b="1" dirty="0">
                          <a:solidFill>
                            <a:schemeClr val="bg1"/>
                          </a:solidFill>
                          <a:latin typeface="Arial Black" panose="020B0A04020102020204" pitchFamily="34" charset="0"/>
                        </a:rPr>
                        <a:t>PADRES</a:t>
                      </a:r>
                      <a:r>
                        <a:rPr lang="es-EC" sz="1400" b="1" baseline="0" dirty="0">
                          <a:solidFill>
                            <a:schemeClr val="bg1"/>
                          </a:solidFill>
                          <a:latin typeface="Arial Black" panose="020B0A04020102020204" pitchFamily="34" charset="0"/>
                        </a:rPr>
                        <a:t> DE FAMILIA</a:t>
                      </a:r>
                      <a:endParaRPr lang="es-EC" sz="1400" b="1" dirty="0">
                        <a:solidFill>
                          <a:schemeClr val="bg1"/>
                        </a:solidFill>
                        <a:latin typeface="Arial Black" panose="020B0A04020102020204" pitchFamily="34" charset="0"/>
                      </a:endParaRPr>
                    </a:p>
                  </a:txBody>
                  <a:tcPr/>
                </a:tc>
                <a:tc>
                  <a:txBody>
                    <a:bodyPr/>
                    <a:lstStyle/>
                    <a:p>
                      <a:pPr algn="ctr"/>
                      <a:endParaRPr lang="es-EC" sz="1100">
                        <a:solidFill>
                          <a:schemeClr val="bg1"/>
                        </a:solidFill>
                      </a:endParaRPr>
                    </a:p>
                  </a:txBody>
                  <a:tcPr/>
                </a:tc>
                <a:tc>
                  <a:txBody>
                    <a:bodyPr/>
                    <a:lstStyle/>
                    <a:p>
                      <a:pPr algn="ctr"/>
                      <a:endParaRPr lang="es-EC" sz="1100">
                        <a:solidFill>
                          <a:schemeClr val="bg1"/>
                        </a:solidFill>
                      </a:endParaRPr>
                    </a:p>
                  </a:txBody>
                  <a:tcPr/>
                </a:tc>
                <a:tc>
                  <a:txBody>
                    <a:bodyPr/>
                    <a:lstStyle/>
                    <a:p>
                      <a:pPr algn="ctr"/>
                      <a:endParaRPr lang="es-EC" sz="1100" dirty="0">
                        <a:solidFill>
                          <a:schemeClr val="bg1"/>
                        </a:solidFill>
                      </a:endParaRPr>
                    </a:p>
                  </a:txBody>
                  <a:tcPr/>
                </a:tc>
                <a:extLst>
                  <a:ext uri="{0D108BD9-81ED-4DB2-BD59-A6C34878D82A}">
                    <a16:rowId xmlns:a16="http://schemas.microsoft.com/office/drawing/2014/main" val="4155436490"/>
                  </a:ext>
                </a:extLst>
              </a:tr>
              <a:tr h="532088">
                <a:tc>
                  <a:txBody>
                    <a:bodyPr/>
                    <a:lstStyle/>
                    <a:p>
                      <a:pPr algn="ctr"/>
                      <a:r>
                        <a:rPr lang="es-EC" sz="1400" b="1" dirty="0">
                          <a:solidFill>
                            <a:schemeClr val="bg1"/>
                          </a:solidFill>
                          <a:latin typeface="Arial Black" panose="020B0A04020102020204" pitchFamily="34" charset="0"/>
                        </a:rPr>
                        <a:t>AUTORIDADES</a:t>
                      </a:r>
                    </a:p>
                  </a:txBody>
                  <a:tcPr/>
                </a:tc>
                <a:tc>
                  <a:txBody>
                    <a:bodyPr/>
                    <a:lstStyle/>
                    <a:p>
                      <a:pPr algn="ctr"/>
                      <a:endParaRPr lang="es-EC" sz="1100" dirty="0">
                        <a:solidFill>
                          <a:schemeClr val="bg1"/>
                        </a:solidFill>
                      </a:endParaRPr>
                    </a:p>
                  </a:txBody>
                  <a:tcPr/>
                </a:tc>
                <a:tc>
                  <a:txBody>
                    <a:bodyPr/>
                    <a:lstStyle/>
                    <a:p>
                      <a:pPr algn="ctr"/>
                      <a:endParaRPr lang="es-EC" sz="1100" dirty="0">
                        <a:solidFill>
                          <a:schemeClr val="bg1"/>
                        </a:solidFill>
                      </a:endParaRPr>
                    </a:p>
                  </a:txBody>
                  <a:tcPr/>
                </a:tc>
                <a:tc>
                  <a:txBody>
                    <a:bodyPr/>
                    <a:lstStyle/>
                    <a:p>
                      <a:pPr algn="ctr"/>
                      <a:endParaRPr lang="es-EC" sz="1100" dirty="0">
                        <a:solidFill>
                          <a:schemeClr val="bg1"/>
                        </a:solidFill>
                      </a:endParaRPr>
                    </a:p>
                  </a:txBody>
                  <a:tcPr/>
                </a:tc>
                <a:extLst>
                  <a:ext uri="{0D108BD9-81ED-4DB2-BD59-A6C34878D82A}">
                    <a16:rowId xmlns:a16="http://schemas.microsoft.com/office/drawing/2014/main" val="4105384948"/>
                  </a:ext>
                </a:extLst>
              </a:tr>
              <a:tr h="628831">
                <a:tc>
                  <a:txBody>
                    <a:bodyPr/>
                    <a:lstStyle/>
                    <a:p>
                      <a:pPr algn="ctr"/>
                      <a:r>
                        <a:rPr lang="es-EC" sz="1400" b="1" dirty="0">
                          <a:solidFill>
                            <a:schemeClr val="bg1"/>
                          </a:solidFill>
                          <a:latin typeface="Arial Black" panose="020B0A04020102020204" pitchFamily="34" charset="0"/>
                        </a:rPr>
                        <a:t>EMPRESAS ONGS</a:t>
                      </a:r>
                    </a:p>
                  </a:txBody>
                  <a:tcPr/>
                </a:tc>
                <a:tc>
                  <a:txBody>
                    <a:bodyPr/>
                    <a:lstStyle/>
                    <a:p>
                      <a:pPr algn="ctr"/>
                      <a:endParaRPr lang="es-EC" sz="1100" dirty="0">
                        <a:solidFill>
                          <a:schemeClr val="bg1"/>
                        </a:solidFill>
                      </a:endParaRPr>
                    </a:p>
                  </a:txBody>
                  <a:tcPr/>
                </a:tc>
                <a:tc>
                  <a:txBody>
                    <a:bodyPr/>
                    <a:lstStyle/>
                    <a:p>
                      <a:pPr algn="ctr"/>
                      <a:endParaRPr lang="es-EC" sz="1100" dirty="0">
                        <a:solidFill>
                          <a:schemeClr val="bg1"/>
                        </a:solidFill>
                      </a:endParaRPr>
                    </a:p>
                  </a:txBody>
                  <a:tcPr/>
                </a:tc>
                <a:tc>
                  <a:txBody>
                    <a:bodyPr/>
                    <a:lstStyle/>
                    <a:p>
                      <a:pPr algn="ctr"/>
                      <a:endParaRPr lang="es-EC" sz="1100" dirty="0">
                        <a:solidFill>
                          <a:schemeClr val="bg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541127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0101" y="39874"/>
            <a:ext cx="10246715" cy="707886"/>
          </a:xfrm>
          <a:prstGeom prst="rect">
            <a:avLst/>
          </a:prstGeom>
          <a:solidFill>
            <a:schemeClr val="accent2">
              <a:lumMod val="75000"/>
            </a:schemeClr>
          </a:solidFill>
        </p:spPr>
        <p:txBody>
          <a:bodyPr wrap="none" lIns="91440" tIns="45720" rIns="91440" bIns="45720">
            <a:spAutoFit/>
          </a:bodyPr>
          <a:lstStyle/>
          <a:p>
            <a:pPr algn="ctr"/>
            <a:r>
              <a:rPr lang="es-ES" sz="4000" b="1" cap="none" spc="0" dirty="0" smtClean="0">
                <a:ln w="9525">
                  <a:solidFill>
                    <a:schemeClr val="bg1"/>
                  </a:solidFill>
                  <a:prstDash val="solid"/>
                </a:ln>
                <a:solidFill>
                  <a:srgbClr val="3030F2"/>
                </a:solidFill>
                <a:effectLst>
                  <a:outerShdw blurRad="12700" dist="38100" dir="2700000" algn="tl" rotWithShape="0">
                    <a:schemeClr val="accent5">
                      <a:lumMod val="60000"/>
                      <a:lumOff val="40000"/>
                    </a:schemeClr>
                  </a:outerShdw>
                </a:effectLst>
              </a:rPr>
              <a:t>CIENCIA TECNOLOGIA E INVESTIGACION</a:t>
            </a:r>
          </a:p>
        </p:txBody>
      </p:sp>
      <p:sp>
        <p:nvSpPr>
          <p:cNvPr id="3" name="Rectángulo 2"/>
          <p:cNvSpPr/>
          <p:nvPr/>
        </p:nvSpPr>
        <p:spPr>
          <a:xfrm>
            <a:off x="3845075" y="930751"/>
            <a:ext cx="2541080" cy="400110"/>
          </a:xfrm>
          <a:prstGeom prst="rect">
            <a:avLst/>
          </a:prstGeom>
          <a:solidFill>
            <a:schemeClr val="accent2"/>
          </a:solidFill>
        </p:spPr>
        <p:txBody>
          <a:bodyPr wrap="none" lIns="91440" tIns="45720" rIns="91440" bIns="45720">
            <a:spAutoFit/>
          </a:bodyPr>
          <a:lstStyle/>
          <a:p>
            <a:pPr algn="ctr"/>
            <a:r>
              <a:rPr lang="es-ES" sz="2000" b="1" cap="none" spc="0" dirty="0" smtClean="0">
                <a:ln w="0"/>
                <a:solidFill>
                  <a:schemeClr val="bg1"/>
                </a:solidFill>
                <a:effectLst>
                  <a:outerShdw blurRad="38100" dist="25400" dir="5400000" algn="ctr" rotWithShape="0">
                    <a:srgbClr val="6E747A">
                      <a:alpha val="43000"/>
                    </a:srgbClr>
                  </a:outerShdw>
                </a:effectLst>
              </a:rPr>
              <a:t>EL CONOCIMIENTO</a:t>
            </a:r>
            <a:endParaRPr lang="es-ES" sz="2000" b="1" cap="none" spc="0" dirty="0">
              <a:ln w="0"/>
              <a:solidFill>
                <a:schemeClr val="bg1"/>
              </a:solidFill>
              <a:effectLst>
                <a:outerShdw blurRad="38100" dist="25400" dir="5400000" algn="ctr" rotWithShape="0">
                  <a:srgbClr val="6E747A">
                    <a:alpha val="43000"/>
                  </a:srgbClr>
                </a:outerShdw>
              </a:effectLst>
            </a:endParaRPr>
          </a:p>
        </p:txBody>
      </p:sp>
      <p:sp>
        <p:nvSpPr>
          <p:cNvPr id="4" name="Rectángulo 3"/>
          <p:cNvSpPr/>
          <p:nvPr/>
        </p:nvSpPr>
        <p:spPr>
          <a:xfrm>
            <a:off x="109987" y="2687839"/>
            <a:ext cx="12003456" cy="1938992"/>
          </a:xfrm>
          <a:prstGeom prst="rect">
            <a:avLst/>
          </a:prstGeom>
          <a:solidFill>
            <a:schemeClr val="accent2"/>
          </a:solidFill>
        </p:spPr>
        <p:txBody>
          <a:bodyPr wrap="square">
            <a:spAutoFit/>
          </a:bodyPr>
          <a:lstStyle/>
          <a:p>
            <a:pPr algn="just"/>
            <a:r>
              <a:rPr lang="es-ES" sz="2400" dirty="0" smtClean="0">
                <a:solidFill>
                  <a:schemeClr val="bg1"/>
                </a:solidFill>
                <a:latin typeface="Arial" panose="020B0604020202020204" pitchFamily="34" charset="0"/>
                <a:cs typeface="Arial" panose="020B0604020202020204" pitchFamily="34" charset="0"/>
              </a:rPr>
              <a:t>La</a:t>
            </a:r>
            <a:r>
              <a:rPr lang="es-ES" sz="2400" dirty="0">
                <a:solidFill>
                  <a:schemeClr val="bg1"/>
                </a:solidFill>
                <a:latin typeface="Arial" panose="020B0604020202020204" pitchFamily="34" charset="0"/>
                <a:cs typeface="Arial" panose="020B0604020202020204" pitchFamily="34" charset="0"/>
              </a:rPr>
              <a:t> </a:t>
            </a:r>
            <a:r>
              <a:rPr lang="es-ES" sz="2400" b="1" dirty="0">
                <a:solidFill>
                  <a:schemeClr val="bg1"/>
                </a:solidFill>
                <a:latin typeface="Arial" panose="020B0604020202020204" pitchFamily="34" charset="0"/>
                <a:cs typeface="Arial" panose="020B0604020202020204" pitchFamily="34" charset="0"/>
              </a:rPr>
              <a:t>investigación</a:t>
            </a:r>
            <a:r>
              <a:rPr lang="es-ES" sz="2400" dirty="0">
                <a:solidFill>
                  <a:schemeClr val="bg1"/>
                </a:solidFill>
                <a:latin typeface="Arial" panose="020B0604020202020204" pitchFamily="34" charset="0"/>
                <a:cs typeface="Arial" panose="020B0604020202020204" pitchFamily="34" charset="0"/>
              </a:rPr>
              <a:t> es un proceso sistemático de generación de </a:t>
            </a:r>
            <a:r>
              <a:rPr lang="es-ES" sz="2400" b="1" dirty="0">
                <a:solidFill>
                  <a:schemeClr val="bg1"/>
                </a:solidFill>
                <a:latin typeface="Arial" panose="020B0604020202020204" pitchFamily="34" charset="0"/>
                <a:cs typeface="Arial" panose="020B0604020202020204" pitchFamily="34" charset="0"/>
              </a:rPr>
              <a:t>conocimiento</a:t>
            </a:r>
            <a:r>
              <a:rPr lang="es-ES" sz="2400" dirty="0">
                <a:solidFill>
                  <a:schemeClr val="bg1"/>
                </a:solidFill>
                <a:latin typeface="Arial" panose="020B0604020202020204" pitchFamily="34" charset="0"/>
                <a:cs typeface="Arial" panose="020B0604020202020204" pitchFamily="34" charset="0"/>
              </a:rPr>
              <a:t> que parte de una curiosidad y que busca explicaciones a los fenómenos universales. Es precisamente la curiosidad humana la que ha dado lugar al desarrollo de la sociedad, la que ha producido las interrelaciones más creativas de los seres humanos entre sí, y la de estos con el universo.</a:t>
            </a:r>
            <a:endParaRPr lang="es-EC" sz="2400"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109986" y="4770039"/>
            <a:ext cx="12082013" cy="1938992"/>
          </a:xfrm>
          <a:prstGeom prst="rect">
            <a:avLst/>
          </a:prstGeom>
          <a:solidFill>
            <a:schemeClr val="accent2"/>
          </a:solidFill>
        </p:spPr>
        <p:txBody>
          <a:bodyPr wrap="square">
            <a:spAutoFit/>
          </a:bodyPr>
          <a:lstStyle/>
          <a:p>
            <a:r>
              <a:rPr lang="es-ES" sz="2400" dirty="0">
                <a:solidFill>
                  <a:schemeClr val="bg1"/>
                </a:solidFill>
                <a:latin typeface="Arial" panose="020B0604020202020204" pitchFamily="34" charset="0"/>
                <a:cs typeface="Arial" panose="020B0604020202020204" pitchFamily="34" charset="0"/>
              </a:rPr>
              <a:t>La </a:t>
            </a:r>
            <a:r>
              <a:rPr lang="es-ES" sz="2400" b="1" dirty="0">
                <a:solidFill>
                  <a:schemeClr val="bg1"/>
                </a:solidFill>
                <a:latin typeface="Arial" panose="020B0604020202020204" pitchFamily="34" charset="0"/>
                <a:cs typeface="Arial" panose="020B0604020202020204" pitchFamily="34" charset="0"/>
              </a:rPr>
              <a:t>curiosidad</a:t>
            </a:r>
            <a:r>
              <a:rPr lang="es-ES" sz="2400" dirty="0">
                <a:solidFill>
                  <a:schemeClr val="bg1"/>
                </a:solidFill>
                <a:latin typeface="Arial" panose="020B0604020202020204" pitchFamily="34" charset="0"/>
                <a:cs typeface="Arial" panose="020B0604020202020204" pitchFamily="34" charset="0"/>
              </a:rPr>
              <a:t> sobre un </a:t>
            </a:r>
            <a:r>
              <a:rPr lang="es-ES" sz="2400" b="1" dirty="0">
                <a:solidFill>
                  <a:schemeClr val="bg1"/>
                </a:solidFill>
                <a:latin typeface="Arial" panose="020B0604020202020204" pitchFamily="34" charset="0"/>
                <a:cs typeface="Arial" panose="020B0604020202020204" pitchFamily="34" charset="0"/>
              </a:rPr>
              <a:t>fenómeno</a:t>
            </a:r>
            <a:r>
              <a:rPr lang="es-ES" sz="2400" dirty="0">
                <a:solidFill>
                  <a:schemeClr val="bg1"/>
                </a:solidFill>
                <a:latin typeface="Arial" panose="020B0604020202020204" pitchFamily="34" charset="0"/>
                <a:cs typeface="Arial" panose="020B0604020202020204" pitchFamily="34" charset="0"/>
              </a:rPr>
              <a:t> determinado requiere la conciencia de su existencia. Mediante la investigación se pretende explicar el contenido, la composición y el comportamiento de dicho fenómeno, teniendo en cuenta que dicha explicación es siempre subjetiva, desde el momento en el que requiere de la interpretación del/a investigador/a.</a:t>
            </a:r>
            <a:endParaRPr lang="es-EC" sz="2400"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109986" y="1513852"/>
            <a:ext cx="11918615" cy="707886"/>
          </a:xfrm>
          <a:prstGeom prst="rect">
            <a:avLst/>
          </a:prstGeom>
          <a:solidFill>
            <a:schemeClr val="accent4">
              <a:lumMod val="60000"/>
              <a:lumOff val="40000"/>
            </a:schemeClr>
          </a:solidFill>
        </p:spPr>
        <p:txBody>
          <a:bodyPr wrap="square">
            <a:spAutoFit/>
          </a:bodyPr>
          <a:lstStyle/>
          <a:p>
            <a:pPr algn="just"/>
            <a:r>
              <a:rPr lang="es-ES" sz="2000" dirty="0">
                <a:solidFill>
                  <a:schemeClr val="bg1"/>
                </a:solidFill>
                <a:latin typeface="Nunito"/>
              </a:rPr>
              <a:t>Hechos o información que una persona adquiere mediante la experiencia o mediante la educación, y gracias a cuya comprensión es capaz de referirse a un asunto determinado de la realidad.</a:t>
            </a:r>
            <a:endParaRPr lang="es-EC" sz="2000" dirty="0">
              <a:solidFill>
                <a:schemeClr val="bg1"/>
              </a:solidFill>
            </a:endParaRPr>
          </a:p>
        </p:txBody>
      </p:sp>
    </p:spTree>
    <p:extLst>
      <p:ext uri="{BB962C8B-B14F-4D97-AF65-F5344CB8AC3E}">
        <p14:creationId xmlns:p14="http://schemas.microsoft.com/office/powerpoint/2010/main" val="3797553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1401" y="5861364"/>
            <a:ext cx="11660957" cy="646331"/>
          </a:xfrm>
          <a:prstGeom prst="rect">
            <a:avLst/>
          </a:prstGeom>
          <a:solidFill>
            <a:schemeClr val="accent4">
              <a:lumMod val="60000"/>
              <a:lumOff val="40000"/>
            </a:schemeClr>
          </a:solidFill>
        </p:spPr>
        <p:txBody>
          <a:bodyPr wrap="square">
            <a:spAutoFit/>
          </a:bodyPr>
          <a:lstStyle/>
          <a:p>
            <a:r>
              <a:rPr lang="es-ES" dirty="0">
                <a:solidFill>
                  <a:srgbClr val="111111"/>
                </a:solidFill>
                <a:latin typeface="-apple-system"/>
              </a:rPr>
              <a:t>Conocimiento filosófico empírico: Aporta información y datos a través de la experiencia y de lo que vamos viviendo.</a:t>
            </a:r>
            <a:endParaRPr lang="es-ES" b="0" i="0" dirty="0">
              <a:solidFill>
                <a:srgbClr val="111111"/>
              </a:solidFill>
              <a:effectLst/>
              <a:latin typeface="-apple-system"/>
            </a:endParaRPr>
          </a:p>
        </p:txBody>
      </p:sp>
      <p:sp>
        <p:nvSpPr>
          <p:cNvPr id="5" name="Rectángulo 4"/>
          <p:cNvSpPr/>
          <p:nvPr/>
        </p:nvSpPr>
        <p:spPr>
          <a:xfrm>
            <a:off x="0" y="0"/>
            <a:ext cx="9416360" cy="646331"/>
          </a:xfrm>
          <a:prstGeom prst="rect">
            <a:avLst/>
          </a:prstGeom>
          <a:solidFill>
            <a:srgbClr val="FFC000"/>
          </a:solidFill>
        </p:spPr>
        <p:txBody>
          <a:bodyPr wrap="none" lIns="91440" tIns="45720" rIns="91440" bIns="45720">
            <a:spAutoFit/>
          </a:bodyPr>
          <a:lstStyle/>
          <a:p>
            <a:pPr algn="ctr"/>
            <a:r>
              <a:rPr lang="es-ES" sz="3600" b="1" cap="none" spc="0" dirty="0" smtClean="0">
                <a:ln w="9525">
                  <a:solidFill>
                    <a:schemeClr val="bg1"/>
                  </a:solidFill>
                  <a:prstDash val="solid"/>
                </a:ln>
                <a:solidFill>
                  <a:schemeClr val="bg1"/>
                </a:solidFill>
              </a:rPr>
              <a:t>ENFOQUE FILOSFICO DEL CONOCIMIENTO</a:t>
            </a:r>
            <a:endParaRPr lang="es-ES" sz="3600" b="1" cap="none" spc="0" dirty="0">
              <a:ln w="9525">
                <a:solidFill>
                  <a:schemeClr val="bg1"/>
                </a:solidFill>
                <a:prstDash val="solid"/>
              </a:ln>
              <a:solidFill>
                <a:schemeClr val="bg1"/>
              </a:solidFill>
            </a:endParaRPr>
          </a:p>
        </p:txBody>
      </p:sp>
      <p:sp>
        <p:nvSpPr>
          <p:cNvPr id="6" name="Rectángulo 5"/>
          <p:cNvSpPr/>
          <p:nvPr/>
        </p:nvSpPr>
        <p:spPr>
          <a:xfrm>
            <a:off x="656658" y="4785051"/>
            <a:ext cx="3469219" cy="923330"/>
          </a:xfrm>
          <a:prstGeom prst="rect">
            <a:avLst/>
          </a:prstGeom>
          <a:solidFill>
            <a:schemeClr val="accent4">
              <a:lumMod val="60000"/>
              <a:lumOff val="40000"/>
            </a:schemeClr>
          </a:solidFill>
        </p:spPr>
        <p:txBody>
          <a:bodyPr wrap="none" lIns="91440" tIns="45720" rIns="91440" bIns="45720">
            <a:spAutoFit/>
          </a:bodyPr>
          <a:lstStyle/>
          <a:p>
            <a:pPr algn="ctr"/>
            <a:r>
              <a:rPr lang="es-ES" sz="5400" b="1" cap="none" spc="0" dirty="0" smtClean="0">
                <a:ln w="12700">
                  <a:solidFill>
                    <a:schemeClr val="accent1"/>
                  </a:solidFill>
                  <a:prstDash val="solid"/>
                </a:ln>
                <a:solidFill>
                  <a:schemeClr val="bg1"/>
                </a:solidFill>
              </a:rPr>
              <a:t>EMPIRICO</a:t>
            </a:r>
            <a:endParaRPr lang="es-ES" sz="5400" b="1" cap="none" spc="0" dirty="0">
              <a:ln w="12700">
                <a:solidFill>
                  <a:schemeClr val="accent1"/>
                </a:solidFill>
                <a:prstDash val="solid"/>
              </a:ln>
              <a:solidFill>
                <a:schemeClr val="bg1"/>
              </a:solidFill>
            </a:endParaRPr>
          </a:p>
        </p:txBody>
      </p:sp>
      <p:sp>
        <p:nvSpPr>
          <p:cNvPr id="7" name="Rectángulo 6"/>
          <p:cNvSpPr/>
          <p:nvPr/>
        </p:nvSpPr>
        <p:spPr>
          <a:xfrm>
            <a:off x="4708180" y="2752167"/>
            <a:ext cx="3924472" cy="923330"/>
          </a:xfrm>
          <a:prstGeom prst="rect">
            <a:avLst/>
          </a:prstGeom>
          <a:solidFill>
            <a:schemeClr val="accent2">
              <a:lumMod val="75000"/>
            </a:schemeClr>
          </a:solidFill>
        </p:spPr>
        <p:txBody>
          <a:bodyPr wrap="none" lIns="91440" tIns="45720" rIns="91440" bIns="45720">
            <a:spAutoFit/>
          </a:bodyPr>
          <a:lstStyle/>
          <a:p>
            <a:pPr algn="ctr"/>
            <a:r>
              <a:rPr lang="es-ES" sz="5400" b="1" dirty="0" smtClean="0">
                <a:ln w="12700">
                  <a:solidFill>
                    <a:schemeClr val="accent1"/>
                  </a:solidFill>
                  <a:prstDash val="solid"/>
                </a:ln>
                <a:solidFill>
                  <a:schemeClr val="bg1"/>
                </a:solidFill>
              </a:rPr>
              <a:t>CIENTIFICO</a:t>
            </a:r>
            <a:endParaRPr lang="es-ES" sz="5400" b="1" cap="none" spc="0" dirty="0">
              <a:ln w="12700">
                <a:solidFill>
                  <a:schemeClr val="accent1"/>
                </a:solidFill>
                <a:prstDash val="solid"/>
              </a:ln>
              <a:solidFill>
                <a:schemeClr val="bg1"/>
              </a:solidFill>
            </a:endParaRPr>
          </a:p>
        </p:txBody>
      </p:sp>
      <p:sp>
        <p:nvSpPr>
          <p:cNvPr id="8" name="Rectángulo 7"/>
          <p:cNvSpPr/>
          <p:nvPr/>
        </p:nvSpPr>
        <p:spPr>
          <a:xfrm>
            <a:off x="7830421" y="937191"/>
            <a:ext cx="4187365" cy="923330"/>
          </a:xfrm>
          <a:prstGeom prst="rect">
            <a:avLst/>
          </a:prstGeom>
          <a:solidFill>
            <a:schemeClr val="accent5">
              <a:lumMod val="40000"/>
              <a:lumOff val="60000"/>
            </a:schemeClr>
          </a:solidFill>
        </p:spPr>
        <p:txBody>
          <a:bodyPr wrap="none" lIns="91440" tIns="45720" rIns="91440" bIns="45720">
            <a:spAutoFit/>
          </a:bodyPr>
          <a:lstStyle/>
          <a:p>
            <a:pPr algn="ctr"/>
            <a:r>
              <a:rPr lang="es-ES" sz="5400" b="1" dirty="0" smtClean="0">
                <a:ln w="12700">
                  <a:solidFill>
                    <a:schemeClr val="accent1"/>
                  </a:solidFill>
                  <a:prstDash val="solid"/>
                </a:ln>
                <a:solidFill>
                  <a:schemeClr val="bg1"/>
                </a:solidFill>
              </a:rPr>
              <a:t>FILOSOFICO</a:t>
            </a:r>
            <a:endParaRPr lang="es-ES" sz="5400" b="1" cap="none" spc="0" dirty="0">
              <a:ln w="12700">
                <a:solidFill>
                  <a:schemeClr val="accent1"/>
                </a:solidFill>
                <a:prstDash val="solid"/>
              </a:ln>
              <a:solidFill>
                <a:schemeClr val="bg1"/>
              </a:solidFill>
            </a:endParaRPr>
          </a:p>
        </p:txBody>
      </p:sp>
      <p:sp>
        <p:nvSpPr>
          <p:cNvPr id="9" name="Rectángulo 8"/>
          <p:cNvSpPr/>
          <p:nvPr/>
        </p:nvSpPr>
        <p:spPr>
          <a:xfrm>
            <a:off x="1217010" y="3708739"/>
            <a:ext cx="10906811" cy="923330"/>
          </a:xfrm>
          <a:prstGeom prst="rect">
            <a:avLst/>
          </a:prstGeom>
          <a:solidFill>
            <a:schemeClr val="accent2">
              <a:lumMod val="75000"/>
            </a:schemeClr>
          </a:solidFill>
        </p:spPr>
        <p:txBody>
          <a:bodyPr wrap="square">
            <a:spAutoFit/>
          </a:bodyPr>
          <a:lstStyle/>
          <a:p>
            <a:r>
              <a:rPr lang="es-ES" dirty="0" smtClean="0">
                <a:solidFill>
                  <a:srgbClr val="212529"/>
                </a:solidFill>
                <a:latin typeface="Nunito"/>
              </a:rPr>
              <a:t>Refleja </a:t>
            </a:r>
            <a:r>
              <a:rPr lang="es-ES" dirty="0">
                <a:solidFill>
                  <a:srgbClr val="212529"/>
                </a:solidFill>
                <a:latin typeface="Nunito"/>
              </a:rPr>
              <a:t>datos exactos y ordenados sobre la lógica del universo y todos los elementos que interactúan con él. Esto es posible gracias a la observación y utilización de herramientas que permitan comprender cada uno de dichos procesos de la naturaleza.</a:t>
            </a:r>
            <a:endParaRPr lang="es-EC" dirty="0"/>
          </a:p>
        </p:txBody>
      </p:sp>
      <p:sp>
        <p:nvSpPr>
          <p:cNvPr id="10" name="Rectángulo 9"/>
          <p:cNvSpPr/>
          <p:nvPr/>
        </p:nvSpPr>
        <p:spPr>
          <a:xfrm>
            <a:off x="72161" y="937191"/>
            <a:ext cx="7484883" cy="923330"/>
          </a:xfrm>
          <a:prstGeom prst="rect">
            <a:avLst/>
          </a:prstGeom>
          <a:solidFill>
            <a:schemeClr val="accent5">
              <a:lumMod val="40000"/>
              <a:lumOff val="60000"/>
            </a:schemeClr>
          </a:solidFill>
        </p:spPr>
        <p:txBody>
          <a:bodyPr wrap="square">
            <a:spAutoFit/>
          </a:bodyPr>
          <a:lstStyle/>
          <a:p>
            <a:pPr algn="just"/>
            <a:r>
              <a:rPr lang="es-ES" dirty="0">
                <a:solidFill>
                  <a:srgbClr val="212529"/>
                </a:solidFill>
                <a:latin typeface="Nunito"/>
              </a:rPr>
              <a:t>S</a:t>
            </a:r>
            <a:r>
              <a:rPr lang="es-ES" dirty="0" smtClean="0">
                <a:solidFill>
                  <a:srgbClr val="212529"/>
                </a:solidFill>
                <a:latin typeface="Nunito"/>
              </a:rPr>
              <a:t>e </a:t>
            </a:r>
            <a:r>
              <a:rPr lang="es-ES" dirty="0">
                <a:solidFill>
                  <a:srgbClr val="212529"/>
                </a:solidFill>
                <a:latin typeface="Nunito"/>
              </a:rPr>
              <a:t>puede adquirir a través del análisis, el razonamiento de algunos documentos escritos y la lectura como tal, donde se puede obtener toda la información con la finalidad de crear un juicio de valor u opinión.</a:t>
            </a:r>
            <a:endParaRPr lang="es-EC" dirty="0"/>
          </a:p>
        </p:txBody>
      </p:sp>
    </p:spTree>
    <p:extLst>
      <p:ext uri="{BB962C8B-B14F-4D97-AF65-F5344CB8AC3E}">
        <p14:creationId xmlns:p14="http://schemas.microsoft.com/office/powerpoint/2010/main" val="2774324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419" y="970524"/>
            <a:ext cx="11994037" cy="830997"/>
          </a:xfrm>
          <a:prstGeom prst="rect">
            <a:avLst/>
          </a:prstGeom>
          <a:solidFill>
            <a:schemeClr val="accent2"/>
          </a:solidFill>
        </p:spPr>
        <p:txBody>
          <a:bodyPr wrap="square">
            <a:spAutoFit/>
          </a:bodyPr>
          <a:lstStyle/>
          <a:p>
            <a:r>
              <a:rPr lang="es-ES" sz="2400" dirty="0">
                <a:solidFill>
                  <a:schemeClr val="bg1"/>
                </a:solidFill>
                <a:latin typeface="Arial" panose="020B0604020202020204" pitchFamily="34" charset="0"/>
                <a:cs typeface="Arial" panose="020B0604020202020204" pitchFamily="34" charset="0"/>
              </a:rPr>
              <a:t>Del latín </a:t>
            </a:r>
            <a:r>
              <a:rPr lang="es-ES" sz="2400" i="1" dirty="0" err="1">
                <a:solidFill>
                  <a:schemeClr val="bg1"/>
                </a:solidFill>
                <a:latin typeface="Arial" panose="020B0604020202020204" pitchFamily="34" charset="0"/>
                <a:cs typeface="Arial" panose="020B0604020202020204" pitchFamily="34" charset="0"/>
              </a:rPr>
              <a:t>fallacia</a:t>
            </a:r>
            <a:r>
              <a:rPr lang="es-ES" sz="2400" dirty="0">
                <a:solidFill>
                  <a:schemeClr val="bg1"/>
                </a:solidFill>
                <a:latin typeface="Arial" panose="020B0604020202020204" pitchFamily="34" charset="0"/>
                <a:cs typeface="Arial" panose="020B0604020202020204" pitchFamily="34" charset="0"/>
              </a:rPr>
              <a:t>, una </a:t>
            </a:r>
            <a:r>
              <a:rPr lang="es-ES" sz="2400" b="1" dirty="0">
                <a:solidFill>
                  <a:schemeClr val="bg1"/>
                </a:solidFill>
                <a:latin typeface="Arial" panose="020B0604020202020204" pitchFamily="34" charset="0"/>
                <a:cs typeface="Arial" panose="020B0604020202020204" pitchFamily="34" charset="0"/>
              </a:rPr>
              <a:t>falacia</a:t>
            </a:r>
            <a:r>
              <a:rPr lang="es-ES" sz="2400" dirty="0">
                <a:solidFill>
                  <a:schemeClr val="bg1"/>
                </a:solidFill>
                <a:latin typeface="Arial" panose="020B0604020202020204" pitchFamily="34" charset="0"/>
                <a:cs typeface="Arial" panose="020B0604020202020204" pitchFamily="34" charset="0"/>
              </a:rPr>
              <a:t> es una </a:t>
            </a:r>
            <a:r>
              <a:rPr lang="es-ES" sz="2400" b="1" dirty="0">
                <a:solidFill>
                  <a:schemeClr val="bg1"/>
                </a:solidFill>
                <a:latin typeface="Arial" panose="020B0604020202020204" pitchFamily="34" charset="0"/>
                <a:cs typeface="Arial" panose="020B0604020202020204" pitchFamily="34" charset="0"/>
              </a:rPr>
              <a:t>mentira</a:t>
            </a:r>
            <a:r>
              <a:rPr lang="es-ES" sz="2400" dirty="0">
                <a:solidFill>
                  <a:schemeClr val="bg1"/>
                </a:solidFill>
                <a:latin typeface="Arial" panose="020B0604020202020204" pitchFamily="34" charset="0"/>
                <a:cs typeface="Arial" panose="020B0604020202020204" pitchFamily="34" charset="0"/>
              </a:rPr>
              <a:t> o </a:t>
            </a:r>
            <a:r>
              <a:rPr lang="es-ES" sz="2400" b="1" dirty="0">
                <a:solidFill>
                  <a:schemeClr val="bg1"/>
                </a:solidFill>
                <a:latin typeface="Arial" panose="020B0604020202020204" pitchFamily="34" charset="0"/>
                <a:cs typeface="Arial" panose="020B0604020202020204" pitchFamily="34" charset="0"/>
              </a:rPr>
              <a:t>engaño</a:t>
            </a:r>
            <a:r>
              <a:rPr lang="es-ES" sz="2400" dirty="0">
                <a:solidFill>
                  <a:schemeClr val="bg1"/>
                </a:solidFill>
                <a:latin typeface="Arial" panose="020B0604020202020204" pitchFamily="34" charset="0"/>
                <a:cs typeface="Arial" panose="020B0604020202020204" pitchFamily="34" charset="0"/>
              </a:rPr>
              <a:t> con el que se pretende dañar a una </a:t>
            </a:r>
            <a:r>
              <a:rPr lang="es-ES" sz="2400" b="1" dirty="0">
                <a:solidFill>
                  <a:schemeClr val="bg1"/>
                </a:solidFill>
                <a:latin typeface="Arial" panose="020B0604020202020204" pitchFamily="34" charset="0"/>
                <a:cs typeface="Arial" panose="020B0604020202020204" pitchFamily="34" charset="0"/>
                <a:hlinkClick r:id="rId2"/>
              </a:rPr>
              <a:t>persona</a:t>
            </a:r>
            <a:r>
              <a:rPr lang="es-ES" sz="2400" dirty="0">
                <a:solidFill>
                  <a:schemeClr val="bg1"/>
                </a:solidFill>
                <a:latin typeface="Arial" panose="020B0604020202020204" pitchFamily="34" charset="0"/>
                <a:cs typeface="Arial" panose="020B0604020202020204" pitchFamily="34" charset="0"/>
              </a:rPr>
              <a:t> sin que ésta se dé </a:t>
            </a:r>
            <a:r>
              <a:rPr lang="es-ES" sz="2400" dirty="0" smtClean="0">
                <a:solidFill>
                  <a:schemeClr val="bg1"/>
                </a:solidFill>
                <a:latin typeface="Arial" panose="020B0604020202020204" pitchFamily="34" charset="0"/>
                <a:cs typeface="Arial" panose="020B0604020202020204" pitchFamily="34" charset="0"/>
              </a:rPr>
              <a:t>cuenta</a:t>
            </a:r>
            <a:endParaRPr lang="es-EC" sz="2400" dirty="0">
              <a:solidFill>
                <a:schemeClr val="bg1"/>
              </a:solidFill>
              <a:latin typeface="Arial" panose="020B0604020202020204" pitchFamily="34" charset="0"/>
              <a:cs typeface="Arial" panose="020B0604020202020204" pitchFamily="34" charset="0"/>
            </a:endParaRPr>
          </a:p>
        </p:txBody>
      </p:sp>
      <p:sp>
        <p:nvSpPr>
          <p:cNvPr id="3" name="Rectángulo 2"/>
          <p:cNvSpPr/>
          <p:nvPr/>
        </p:nvSpPr>
        <p:spPr>
          <a:xfrm>
            <a:off x="4106685" y="91068"/>
            <a:ext cx="3092513" cy="707886"/>
          </a:xfrm>
          <a:prstGeom prst="rect">
            <a:avLst/>
          </a:prstGeom>
          <a:solidFill>
            <a:schemeClr val="accent2"/>
          </a:solidFill>
        </p:spPr>
        <p:txBody>
          <a:bodyPr wrap="none" lIns="91440" tIns="45720" rIns="91440" bIns="45720">
            <a:spAutoFit/>
          </a:bodyPr>
          <a:lstStyle/>
          <a:p>
            <a:pPr algn="ctr"/>
            <a:r>
              <a:rPr lang="es-ES"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 FALACIA</a:t>
            </a:r>
            <a:endParaRPr lang="es-E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ángulo 3"/>
          <p:cNvSpPr/>
          <p:nvPr/>
        </p:nvSpPr>
        <p:spPr>
          <a:xfrm>
            <a:off x="53418" y="4972342"/>
            <a:ext cx="12047456" cy="830997"/>
          </a:xfrm>
          <a:prstGeom prst="rect">
            <a:avLst/>
          </a:prstGeom>
          <a:solidFill>
            <a:srgbClr val="BD9BEF"/>
          </a:solidFill>
        </p:spPr>
        <p:txBody>
          <a:bodyPr wrap="square">
            <a:spAutoFit/>
          </a:bodyPr>
          <a:lstStyle/>
          <a:p>
            <a:pPr algn="just"/>
            <a:r>
              <a:rPr lang="es-ES" sz="2400" b="1" dirty="0">
                <a:solidFill>
                  <a:schemeClr val="bg1"/>
                </a:solidFill>
                <a:latin typeface="Arial Black" panose="020B0A04020102020204" pitchFamily="34" charset="0"/>
              </a:rPr>
              <a:t>Una falacia puede ser un engaño que se perpetra para dañar a un individuo sin que la víctima lo advierta.</a:t>
            </a:r>
            <a:endParaRPr lang="es-EC" sz="2400" b="1" dirty="0">
              <a:solidFill>
                <a:schemeClr val="bg1"/>
              </a:solidFill>
              <a:latin typeface="Arial Black" panose="020B0A04020102020204" pitchFamily="34" charset="0"/>
            </a:endParaRPr>
          </a:p>
        </p:txBody>
      </p:sp>
      <p:sp>
        <p:nvSpPr>
          <p:cNvPr id="5" name="Rectángulo 4"/>
          <p:cNvSpPr/>
          <p:nvPr/>
        </p:nvSpPr>
        <p:spPr>
          <a:xfrm>
            <a:off x="0" y="1973091"/>
            <a:ext cx="12047456" cy="1569660"/>
          </a:xfrm>
          <a:prstGeom prst="rect">
            <a:avLst/>
          </a:prstGeom>
          <a:solidFill>
            <a:schemeClr val="accent3">
              <a:lumMod val="75000"/>
            </a:schemeClr>
          </a:solidFill>
        </p:spPr>
        <p:txBody>
          <a:bodyPr wrap="square">
            <a:spAutoFit/>
          </a:bodyPr>
          <a:lstStyle/>
          <a:p>
            <a:pPr algn="just"/>
            <a:r>
              <a:rPr lang="es-ES" sz="2400" dirty="0">
                <a:solidFill>
                  <a:schemeClr val="bg1"/>
                </a:solidFill>
                <a:latin typeface="source sans pro"/>
              </a:rPr>
              <a:t>Una falacia es un </a:t>
            </a:r>
            <a:r>
              <a:rPr lang="es-ES" sz="2400" b="1" dirty="0">
                <a:solidFill>
                  <a:schemeClr val="bg1"/>
                </a:solidFill>
                <a:latin typeface="source sans pro"/>
              </a:rPr>
              <a:t>razonamiento o argumento incorrecto</a:t>
            </a:r>
            <a:r>
              <a:rPr lang="es-ES" sz="2400" dirty="0">
                <a:solidFill>
                  <a:schemeClr val="bg1"/>
                </a:solidFill>
                <a:latin typeface="source sans pro"/>
              </a:rPr>
              <a:t> que se basa en </a:t>
            </a:r>
            <a:r>
              <a:rPr lang="es-ES" sz="2400" b="1" dirty="0">
                <a:solidFill>
                  <a:schemeClr val="bg1"/>
                </a:solidFill>
                <a:latin typeface="source sans pro"/>
              </a:rPr>
              <a:t>premisas falsas</a:t>
            </a:r>
            <a:r>
              <a:rPr lang="es-ES" sz="2400" dirty="0">
                <a:solidFill>
                  <a:schemeClr val="bg1"/>
                </a:solidFill>
                <a:latin typeface="source sans pro"/>
              </a:rPr>
              <a:t>, </a:t>
            </a:r>
            <a:r>
              <a:rPr lang="es-ES" sz="2400" b="1" dirty="0">
                <a:solidFill>
                  <a:schemeClr val="bg1"/>
                </a:solidFill>
                <a:latin typeface="source sans pro"/>
              </a:rPr>
              <a:t>lógica defectuosa</a:t>
            </a:r>
            <a:r>
              <a:rPr lang="es-ES" sz="2400" dirty="0">
                <a:solidFill>
                  <a:schemeClr val="bg1"/>
                </a:solidFill>
                <a:latin typeface="source sans pro"/>
              </a:rPr>
              <a:t> o </a:t>
            </a:r>
            <a:r>
              <a:rPr lang="es-ES" sz="2400" b="1" dirty="0">
                <a:solidFill>
                  <a:schemeClr val="bg1"/>
                </a:solidFill>
                <a:latin typeface="source sans pro"/>
              </a:rPr>
              <a:t>manipulación retórica </a:t>
            </a:r>
            <a:r>
              <a:rPr lang="es-ES" sz="2400" dirty="0">
                <a:solidFill>
                  <a:schemeClr val="bg1"/>
                </a:solidFill>
                <a:latin typeface="source sans pro"/>
              </a:rPr>
              <a:t>con el objetivo de engañar o persuadir de manera errónea. Se trata de un error en el proceso de pensamiento que puede llevar a conclusiones inválidas o engañosas.</a:t>
            </a:r>
            <a:endParaRPr lang="es-EC" sz="2400" dirty="0">
              <a:solidFill>
                <a:schemeClr val="bg1"/>
              </a:solidFill>
            </a:endParaRPr>
          </a:p>
        </p:txBody>
      </p:sp>
      <p:sp>
        <p:nvSpPr>
          <p:cNvPr id="6" name="Rectángulo 5"/>
          <p:cNvSpPr/>
          <p:nvPr/>
        </p:nvSpPr>
        <p:spPr>
          <a:xfrm>
            <a:off x="53418" y="3715500"/>
            <a:ext cx="11994037" cy="830997"/>
          </a:xfrm>
          <a:prstGeom prst="rect">
            <a:avLst/>
          </a:prstGeom>
          <a:solidFill>
            <a:schemeClr val="accent3">
              <a:lumMod val="60000"/>
              <a:lumOff val="40000"/>
            </a:schemeClr>
          </a:solidFill>
        </p:spPr>
        <p:txBody>
          <a:bodyPr wrap="square">
            <a:spAutoFit/>
          </a:bodyPr>
          <a:lstStyle/>
          <a:p>
            <a:pPr algn="just"/>
            <a:r>
              <a:rPr lang="es-ES" sz="2400" b="1" dirty="0">
                <a:solidFill>
                  <a:schemeClr val="bg1"/>
                </a:solidFill>
                <a:latin typeface="Arial" panose="020B0604020202020204" pitchFamily="34" charset="0"/>
              </a:rPr>
              <a:t>El engaño Ad Hominem o agresión personal es un engaño</a:t>
            </a:r>
            <a:r>
              <a:rPr lang="es-ES" sz="2400" dirty="0">
                <a:solidFill>
                  <a:schemeClr val="bg1"/>
                </a:solidFill>
                <a:latin typeface="Arial" panose="020B0604020202020204" pitchFamily="34" charset="0"/>
              </a:rPr>
              <a:t> que consta en un argumento, difamador para que los demás no lo tomen en cuenta.</a:t>
            </a:r>
            <a:endParaRPr lang="es-EC" sz="2400" dirty="0">
              <a:solidFill>
                <a:schemeClr val="bg1"/>
              </a:solidFill>
            </a:endParaRPr>
          </a:p>
        </p:txBody>
      </p:sp>
    </p:spTree>
    <p:extLst>
      <p:ext uri="{BB962C8B-B14F-4D97-AF65-F5344CB8AC3E}">
        <p14:creationId xmlns:p14="http://schemas.microsoft.com/office/powerpoint/2010/main" val="1838153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39238" y="76431"/>
            <a:ext cx="2457724" cy="461665"/>
          </a:xfrm>
          <a:prstGeom prst="rect">
            <a:avLst/>
          </a:prstGeom>
          <a:solidFill>
            <a:srgbClr val="BD9BEF"/>
          </a:solidFill>
        </p:spPr>
        <p:txBody>
          <a:bodyPr wrap="none">
            <a:spAutoFit/>
          </a:bodyPr>
          <a:lstStyle/>
          <a:p>
            <a:r>
              <a:rPr lang="es-EC" sz="2400" b="1" dirty="0" smtClean="0">
                <a:solidFill>
                  <a:schemeClr val="bg1"/>
                </a:solidFill>
                <a:latin typeface="Arial Black" panose="020B0A04020102020204" pitchFamily="34" charset="0"/>
              </a:rPr>
              <a:t>AD HOMINEM</a:t>
            </a:r>
            <a:endParaRPr lang="es-EC" sz="2400" dirty="0">
              <a:solidFill>
                <a:schemeClr val="bg1"/>
              </a:solidFill>
              <a:latin typeface="Arial Black" panose="020B0A04020102020204" pitchFamily="34" charset="0"/>
            </a:endParaRPr>
          </a:p>
        </p:txBody>
      </p:sp>
      <p:sp>
        <p:nvSpPr>
          <p:cNvPr id="3" name="Rectángulo 2"/>
          <p:cNvSpPr/>
          <p:nvPr/>
        </p:nvSpPr>
        <p:spPr>
          <a:xfrm>
            <a:off x="141401" y="538096"/>
            <a:ext cx="11943760" cy="1200329"/>
          </a:xfrm>
          <a:prstGeom prst="rect">
            <a:avLst/>
          </a:prstGeom>
          <a:solidFill>
            <a:schemeClr val="accent3">
              <a:lumMod val="60000"/>
              <a:lumOff val="40000"/>
            </a:schemeClr>
          </a:solidFill>
        </p:spPr>
        <p:txBody>
          <a:bodyPr wrap="square">
            <a:spAutoFit/>
          </a:bodyPr>
          <a:lstStyle/>
          <a:p>
            <a:pPr algn="just"/>
            <a:r>
              <a:rPr lang="es-ES" sz="2400" dirty="0" smtClean="0">
                <a:solidFill>
                  <a:schemeClr val="bg1"/>
                </a:solidFill>
                <a:latin typeface="Arial" panose="020B0604020202020204" pitchFamily="34" charset="0"/>
                <a:cs typeface="Arial" panose="020B0604020202020204" pitchFamily="34" charset="0"/>
              </a:rPr>
              <a:t>Se </a:t>
            </a:r>
            <a:r>
              <a:rPr lang="es-ES" sz="2400" dirty="0">
                <a:solidFill>
                  <a:schemeClr val="bg1"/>
                </a:solidFill>
                <a:latin typeface="Arial" panose="020B0604020202020204" pitchFamily="34" charset="0"/>
                <a:cs typeface="Arial" panose="020B0604020202020204" pitchFamily="34" charset="0"/>
              </a:rPr>
              <a:t>produce cuando se descalifica a una persona en base a su carácter, origen, afiliación política o cualquier otro aspecto personal, en lugar de abordar directamente la validez de sus argumentos.</a:t>
            </a:r>
            <a:endParaRPr lang="es-EC" sz="2400"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98981" y="3860381"/>
            <a:ext cx="12066309" cy="830997"/>
          </a:xfrm>
          <a:prstGeom prst="rect">
            <a:avLst/>
          </a:prstGeom>
          <a:solidFill>
            <a:schemeClr val="accent4">
              <a:lumMod val="60000"/>
              <a:lumOff val="40000"/>
            </a:schemeClr>
          </a:solidFill>
        </p:spPr>
        <p:txBody>
          <a:bodyPr wrap="square">
            <a:spAutoFit/>
          </a:bodyPr>
          <a:lstStyle/>
          <a:p>
            <a:pPr algn="just"/>
            <a:r>
              <a:rPr lang="es-ES" sz="2400" dirty="0" smtClean="0">
                <a:solidFill>
                  <a:schemeClr val="bg1"/>
                </a:solidFill>
                <a:latin typeface="Arial" panose="020B0604020202020204" pitchFamily="34" charset="0"/>
                <a:cs typeface="Arial" panose="020B0604020202020204" pitchFamily="34" charset="0"/>
              </a:rPr>
              <a:t>El trabajo de investigación publicado por Juanito es </a:t>
            </a:r>
            <a:r>
              <a:rPr lang="es-ES" sz="2400" dirty="0">
                <a:solidFill>
                  <a:schemeClr val="bg1"/>
                </a:solidFill>
                <a:latin typeface="Arial" panose="020B0604020202020204" pitchFamily="34" charset="0"/>
                <a:cs typeface="Arial" panose="020B0604020202020204" pitchFamily="34" charset="0"/>
              </a:rPr>
              <a:t>terrible porque dicho autor era un drogadicto.</a:t>
            </a:r>
            <a:endParaRPr lang="es-ES" sz="2400" b="0" i="0" dirty="0">
              <a:solidFill>
                <a:schemeClr val="bg1"/>
              </a:solidFill>
              <a:effectLst/>
              <a:latin typeface="Arial" panose="020B0604020202020204" pitchFamily="34" charset="0"/>
              <a:cs typeface="Arial" panose="020B0604020202020204" pitchFamily="34" charset="0"/>
            </a:endParaRPr>
          </a:p>
        </p:txBody>
      </p:sp>
      <p:sp>
        <p:nvSpPr>
          <p:cNvPr id="5" name="Rectángulo 4"/>
          <p:cNvSpPr/>
          <p:nvPr/>
        </p:nvSpPr>
        <p:spPr>
          <a:xfrm>
            <a:off x="4721554" y="2317874"/>
            <a:ext cx="1693091" cy="461665"/>
          </a:xfrm>
          <a:prstGeom prst="rect">
            <a:avLst/>
          </a:prstGeom>
          <a:solidFill>
            <a:schemeClr val="accent3">
              <a:lumMod val="75000"/>
            </a:schemeClr>
          </a:solidFill>
        </p:spPr>
        <p:txBody>
          <a:bodyPr wrap="none" lIns="91440" tIns="45720" rIns="91440" bIns="45720">
            <a:spAutoFit/>
          </a:bodyPr>
          <a:lstStyle/>
          <a:p>
            <a:pPr algn="ctr"/>
            <a:r>
              <a:rPr lang="es-ES" sz="2400" b="1" cap="none" spc="0" dirty="0" smtClean="0">
                <a:ln w="0"/>
                <a:solidFill>
                  <a:schemeClr val="bg1"/>
                </a:solidFill>
                <a:effectLst/>
              </a:rPr>
              <a:t>EJEMPLOS</a:t>
            </a:r>
            <a:endParaRPr lang="es-ES" sz="2400" b="1" cap="none" spc="0" dirty="0">
              <a:ln w="0"/>
              <a:solidFill>
                <a:schemeClr val="bg1"/>
              </a:solidFill>
              <a:effectLst/>
            </a:endParaRPr>
          </a:p>
        </p:txBody>
      </p:sp>
      <p:sp>
        <p:nvSpPr>
          <p:cNvPr id="6" name="Rectángulo 5"/>
          <p:cNvSpPr/>
          <p:nvPr/>
        </p:nvSpPr>
        <p:spPr>
          <a:xfrm>
            <a:off x="80126" y="4915730"/>
            <a:ext cx="12005035" cy="830997"/>
          </a:xfrm>
          <a:prstGeom prst="rect">
            <a:avLst/>
          </a:prstGeom>
          <a:solidFill>
            <a:schemeClr val="accent3">
              <a:lumMod val="75000"/>
            </a:schemeClr>
          </a:solidFill>
        </p:spPr>
        <p:txBody>
          <a:bodyPr wrap="square">
            <a:spAutoFit/>
          </a:bodyPr>
          <a:lstStyle/>
          <a:p>
            <a:r>
              <a:rPr lang="es-ES" sz="2400" dirty="0">
                <a:solidFill>
                  <a:schemeClr val="bg1"/>
                </a:solidFill>
                <a:latin typeface="Arial" panose="020B0604020202020204" pitchFamily="34" charset="0"/>
                <a:cs typeface="Arial" panose="020B0604020202020204" pitchFamily="34" charset="0"/>
              </a:rPr>
              <a:t>La política exterior de </a:t>
            </a:r>
            <a:r>
              <a:rPr lang="es-ES" sz="2400" dirty="0" smtClean="0">
                <a:solidFill>
                  <a:schemeClr val="bg1"/>
                </a:solidFill>
                <a:latin typeface="Arial" panose="020B0604020202020204" pitchFamily="34" charset="0"/>
                <a:cs typeface="Arial" panose="020B0604020202020204" pitchFamily="34" charset="0"/>
              </a:rPr>
              <a:t>los gobiernos derechistas </a:t>
            </a:r>
            <a:r>
              <a:rPr lang="es-ES" sz="2400" dirty="0">
                <a:solidFill>
                  <a:schemeClr val="bg1"/>
                </a:solidFill>
                <a:latin typeface="Arial" panose="020B0604020202020204" pitchFamily="34" charset="0"/>
                <a:cs typeface="Arial" panose="020B0604020202020204" pitchFamily="34" charset="0"/>
              </a:rPr>
              <a:t>es peligrosa e imperialista porque </a:t>
            </a:r>
            <a:r>
              <a:rPr lang="es-ES" sz="2400" dirty="0" smtClean="0">
                <a:solidFill>
                  <a:schemeClr val="bg1"/>
                </a:solidFill>
                <a:latin typeface="Arial" panose="020B0604020202020204" pitchFamily="34" charset="0"/>
                <a:cs typeface="Arial" panose="020B0604020202020204" pitchFamily="34" charset="0"/>
              </a:rPr>
              <a:t>el presidente de </a:t>
            </a:r>
            <a:r>
              <a:rPr lang="es-ES" sz="2400" b="1" dirty="0" smtClean="0">
                <a:solidFill>
                  <a:schemeClr val="bg1"/>
                </a:solidFill>
                <a:latin typeface="Arial" panose="020B0604020202020204" pitchFamily="34" charset="0"/>
                <a:cs typeface="Arial" panose="020B0604020202020204" pitchFamily="34" charset="0"/>
              </a:rPr>
              <a:t>muy lejano </a:t>
            </a:r>
            <a:r>
              <a:rPr lang="es-ES" sz="2400" dirty="0">
                <a:solidFill>
                  <a:schemeClr val="bg1"/>
                </a:solidFill>
                <a:latin typeface="Arial" panose="020B0604020202020204" pitchFamily="34" charset="0"/>
                <a:cs typeface="Arial" panose="020B0604020202020204" pitchFamily="34" charset="0"/>
              </a:rPr>
              <a:t>es un pedante y racista.</a:t>
            </a:r>
            <a:endParaRPr lang="es-ES" sz="2400" b="0" i="0" dirty="0">
              <a:solidFill>
                <a:schemeClr val="bg1"/>
              </a:solidFill>
              <a:effectLst/>
              <a:latin typeface="Arial" panose="020B0604020202020204" pitchFamily="34" charset="0"/>
              <a:cs typeface="Arial" panose="020B0604020202020204" pitchFamily="34" charset="0"/>
            </a:endParaRPr>
          </a:p>
        </p:txBody>
      </p:sp>
      <p:sp>
        <p:nvSpPr>
          <p:cNvPr id="7" name="Rectángulo 6"/>
          <p:cNvSpPr/>
          <p:nvPr/>
        </p:nvSpPr>
        <p:spPr>
          <a:xfrm>
            <a:off x="80126" y="5895331"/>
            <a:ext cx="11943760" cy="830997"/>
          </a:xfrm>
          <a:prstGeom prst="rect">
            <a:avLst/>
          </a:prstGeom>
          <a:solidFill>
            <a:schemeClr val="accent3">
              <a:lumMod val="60000"/>
              <a:lumOff val="40000"/>
            </a:schemeClr>
          </a:solidFill>
        </p:spPr>
        <p:txBody>
          <a:bodyPr wrap="square">
            <a:spAutoFit/>
          </a:bodyPr>
          <a:lstStyle/>
          <a:p>
            <a:r>
              <a:rPr lang="es-ES" sz="2400" b="1" dirty="0">
                <a:solidFill>
                  <a:schemeClr val="bg1"/>
                </a:solidFill>
                <a:latin typeface="-apple-system"/>
              </a:rPr>
              <a:t>Los ecologistas </a:t>
            </a:r>
            <a:r>
              <a:rPr lang="es-ES" sz="2400" b="1" dirty="0" smtClean="0">
                <a:solidFill>
                  <a:schemeClr val="bg1"/>
                </a:solidFill>
                <a:latin typeface="-apple-system"/>
              </a:rPr>
              <a:t>que son siempre de izquierda están </a:t>
            </a:r>
            <a:r>
              <a:rPr lang="es-ES" sz="2400" b="1" dirty="0">
                <a:solidFill>
                  <a:schemeClr val="bg1"/>
                </a:solidFill>
                <a:latin typeface="-apple-system"/>
              </a:rPr>
              <a:t>equivocados porque exageran mucho”.</a:t>
            </a:r>
            <a:endParaRPr lang="es-EC" sz="2400" b="1" dirty="0">
              <a:solidFill>
                <a:schemeClr val="bg1"/>
              </a:solidFill>
            </a:endParaRPr>
          </a:p>
        </p:txBody>
      </p:sp>
      <p:sp>
        <p:nvSpPr>
          <p:cNvPr id="8" name="Rectángulo 7"/>
          <p:cNvSpPr/>
          <p:nvPr/>
        </p:nvSpPr>
        <p:spPr>
          <a:xfrm>
            <a:off x="98981" y="2928143"/>
            <a:ext cx="11943760" cy="707886"/>
          </a:xfrm>
          <a:prstGeom prst="rect">
            <a:avLst/>
          </a:prstGeom>
          <a:solidFill>
            <a:schemeClr val="accent3">
              <a:lumMod val="60000"/>
              <a:lumOff val="40000"/>
            </a:schemeClr>
          </a:solidFill>
        </p:spPr>
        <p:txBody>
          <a:bodyPr wrap="square">
            <a:spAutoFit/>
          </a:bodyPr>
          <a:lstStyle/>
          <a:p>
            <a:r>
              <a:rPr lang="es-ES" sz="2000" b="1" dirty="0">
                <a:solidFill>
                  <a:srgbClr val="444444"/>
                </a:solidFill>
                <a:latin typeface="Arial" panose="020B0604020202020204" pitchFamily="34" charset="0"/>
              </a:rPr>
              <a:t>El engaño Ad Hominem o agresión personal es un engaño</a:t>
            </a:r>
            <a:r>
              <a:rPr lang="es-ES" sz="2000" dirty="0">
                <a:solidFill>
                  <a:srgbClr val="444444"/>
                </a:solidFill>
                <a:latin typeface="Arial" panose="020B0604020202020204" pitchFamily="34" charset="0"/>
              </a:rPr>
              <a:t> que consta en un argumento, difamador para que los demás no lo tomen en cuenta.</a:t>
            </a:r>
            <a:endParaRPr lang="es-EC" sz="2000" dirty="0"/>
          </a:p>
        </p:txBody>
      </p:sp>
    </p:spTree>
    <p:extLst>
      <p:ext uri="{BB962C8B-B14F-4D97-AF65-F5344CB8AC3E}">
        <p14:creationId xmlns:p14="http://schemas.microsoft.com/office/powerpoint/2010/main" val="3245278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1976" y="207389"/>
            <a:ext cx="11943760" cy="461665"/>
          </a:xfrm>
          <a:prstGeom prst="rect">
            <a:avLst/>
          </a:prstGeom>
          <a:solidFill>
            <a:schemeClr val="accent3">
              <a:lumMod val="60000"/>
              <a:lumOff val="40000"/>
            </a:schemeClr>
          </a:solidFill>
        </p:spPr>
        <p:txBody>
          <a:bodyPr wrap="square">
            <a:spAutoFit/>
          </a:bodyPr>
          <a:lstStyle/>
          <a:p>
            <a:r>
              <a:rPr lang="es-ES" sz="2400" dirty="0" smtClean="0">
                <a:solidFill>
                  <a:schemeClr val="bg1"/>
                </a:solidFill>
                <a:latin typeface="Arial" panose="020B0604020202020204" pitchFamily="34" charset="0"/>
              </a:rPr>
              <a:t>El presidente del club es </a:t>
            </a:r>
            <a:r>
              <a:rPr lang="es-ES" sz="2400" dirty="0">
                <a:solidFill>
                  <a:schemeClr val="bg1"/>
                </a:solidFill>
                <a:latin typeface="Arial" panose="020B0604020202020204" pitchFamily="34" charset="0"/>
              </a:rPr>
              <a:t>tonto y como tal no es capaz de obtener un criterio fiable</a:t>
            </a:r>
            <a:endParaRPr lang="es-EC" sz="2400" dirty="0">
              <a:solidFill>
                <a:schemeClr val="bg1"/>
              </a:solidFill>
            </a:endParaRPr>
          </a:p>
        </p:txBody>
      </p:sp>
      <p:sp>
        <p:nvSpPr>
          <p:cNvPr id="3" name="Rectángulo 2"/>
          <p:cNvSpPr/>
          <p:nvPr/>
        </p:nvSpPr>
        <p:spPr>
          <a:xfrm>
            <a:off x="131976" y="1079072"/>
            <a:ext cx="11943760" cy="830997"/>
          </a:xfrm>
          <a:prstGeom prst="rect">
            <a:avLst/>
          </a:prstGeom>
          <a:solidFill>
            <a:schemeClr val="accent3">
              <a:lumMod val="60000"/>
              <a:lumOff val="40000"/>
            </a:schemeClr>
          </a:solidFill>
        </p:spPr>
        <p:txBody>
          <a:bodyPr wrap="square">
            <a:spAutoFit/>
          </a:bodyPr>
          <a:lstStyle/>
          <a:p>
            <a:r>
              <a:rPr lang="es-ES" sz="2400" dirty="0">
                <a:solidFill>
                  <a:schemeClr val="bg1"/>
                </a:solidFill>
                <a:latin typeface="Arial" panose="020B0604020202020204" pitchFamily="34" charset="0"/>
              </a:rPr>
              <a:t>¡Claro como no eres tú el que </a:t>
            </a:r>
            <a:r>
              <a:rPr lang="es-ES" sz="2400" dirty="0" smtClean="0">
                <a:solidFill>
                  <a:schemeClr val="bg1"/>
                </a:solidFill>
                <a:latin typeface="Arial" panose="020B0604020202020204" pitchFamily="34" charset="0"/>
              </a:rPr>
              <a:t>tiene que bailar en </a:t>
            </a:r>
            <a:r>
              <a:rPr lang="es-ES" sz="2400" dirty="0">
                <a:solidFill>
                  <a:schemeClr val="bg1"/>
                </a:solidFill>
                <a:latin typeface="Arial" panose="020B0604020202020204" pitchFamily="34" charset="0"/>
              </a:rPr>
              <a:t>la coreografía, te parece maravillosa la idea!</a:t>
            </a:r>
            <a:endParaRPr lang="es-ES" sz="24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228068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6798" y="148720"/>
            <a:ext cx="11336758" cy="923330"/>
          </a:xfrm>
          <a:prstGeom prst="rect">
            <a:avLst/>
          </a:prstGeom>
          <a:solidFill>
            <a:schemeClr val="accent2"/>
          </a:solidFill>
        </p:spPr>
        <p:txBody>
          <a:bodyPr wrap="none" lIns="91440" tIns="45720" rIns="91440" bIns="45720">
            <a:spAutoFit/>
          </a:bodyPr>
          <a:lstStyle/>
          <a:p>
            <a:pPr algn="ctr"/>
            <a:r>
              <a:rPr lang="es-ES" sz="5400" b="1" cap="none" spc="0"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POSIBILIDAD DEL CONOCIMIENTO</a:t>
            </a:r>
            <a:endParaRPr lang="es-ES" sz="54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sp>
        <p:nvSpPr>
          <p:cNvPr id="5" name="Rectángulo 4"/>
          <p:cNvSpPr/>
          <p:nvPr/>
        </p:nvSpPr>
        <p:spPr>
          <a:xfrm>
            <a:off x="6096000" y="2952850"/>
            <a:ext cx="6096000" cy="2308324"/>
          </a:xfrm>
          <a:prstGeom prst="rect">
            <a:avLst/>
          </a:prstGeom>
          <a:solidFill>
            <a:srgbClr val="BD9BEF"/>
          </a:solidFill>
        </p:spPr>
        <p:txBody>
          <a:bodyPr>
            <a:spAutoFit/>
          </a:bodyPr>
          <a:lstStyle/>
          <a:p>
            <a:pPr lvl="1" algn="just"/>
            <a:r>
              <a:rPr lang="es-ES" sz="2400" dirty="0" smtClean="0">
                <a:solidFill>
                  <a:srgbClr val="111111"/>
                </a:solidFill>
                <a:latin typeface="Arial" panose="020B0604020202020204" pitchFamily="34" charset="0"/>
                <a:cs typeface="Arial" panose="020B0604020202020204" pitchFamily="34" charset="0"/>
              </a:rPr>
              <a:t>El</a:t>
            </a:r>
            <a:r>
              <a:rPr lang="es-ES" sz="2400" dirty="0">
                <a:solidFill>
                  <a:srgbClr val="111111"/>
                </a:solidFill>
                <a:latin typeface="Arial" panose="020B0604020202020204" pitchFamily="34" charset="0"/>
                <a:cs typeface="Arial" panose="020B0604020202020204" pitchFamily="34" charset="0"/>
              </a:rPr>
              <a:t> </a:t>
            </a:r>
            <a:r>
              <a:rPr lang="es-ES" sz="2400" b="1" dirty="0" smtClean="0">
                <a:solidFill>
                  <a:srgbClr val="111111"/>
                </a:solidFill>
                <a:latin typeface="Arial" panose="020B0604020202020204" pitchFamily="34" charset="0"/>
                <a:cs typeface="Arial" panose="020B0604020202020204" pitchFamily="34" charset="0"/>
              </a:rPr>
              <a:t>RACIONALISMO</a:t>
            </a:r>
            <a:r>
              <a:rPr lang="es-ES" sz="2400" dirty="0" smtClean="0">
                <a:solidFill>
                  <a:srgbClr val="111111"/>
                </a:solidFill>
                <a:latin typeface="Arial" panose="020B0604020202020204" pitchFamily="34" charset="0"/>
                <a:cs typeface="Arial" panose="020B0604020202020204" pitchFamily="34" charset="0"/>
              </a:rPr>
              <a:t>, </a:t>
            </a:r>
            <a:r>
              <a:rPr lang="es-ES" sz="2400" dirty="0">
                <a:solidFill>
                  <a:srgbClr val="111111"/>
                </a:solidFill>
                <a:latin typeface="Arial" panose="020B0604020202020204" pitchFamily="34" charset="0"/>
                <a:cs typeface="Arial" panose="020B0604020202020204" pitchFamily="34" charset="0"/>
              </a:rPr>
              <a:t>por otro lado, argumenta que el conocimiento se deriva de la razón y la lógica. Las verdades fundamentales se pueden descubrir mediante el pensamiento abstracto</a:t>
            </a:r>
            <a:r>
              <a:rPr lang="es-ES" sz="2400" dirty="0" smtClean="0">
                <a:solidFill>
                  <a:srgbClr val="111111"/>
                </a:solidFill>
                <a:latin typeface="Arial" panose="020B0604020202020204" pitchFamily="34" charset="0"/>
                <a:cs typeface="Arial" panose="020B0604020202020204" pitchFamily="34" charset="0"/>
              </a:rPr>
              <a:t>.</a:t>
            </a:r>
            <a:endParaRPr lang="es-ES" sz="2400" dirty="0">
              <a:solidFill>
                <a:srgbClr val="111111"/>
              </a:solidFill>
              <a:latin typeface="Arial" panose="020B0604020202020204" pitchFamily="34" charset="0"/>
              <a:cs typeface="Arial" panose="020B0604020202020204" pitchFamily="34" charset="0"/>
            </a:endParaRPr>
          </a:p>
        </p:txBody>
      </p:sp>
      <p:sp>
        <p:nvSpPr>
          <p:cNvPr id="6" name="Rectángulo 5"/>
          <p:cNvSpPr/>
          <p:nvPr/>
        </p:nvSpPr>
        <p:spPr>
          <a:xfrm>
            <a:off x="794568" y="1213949"/>
            <a:ext cx="10301218"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EMPIRISMO  -  RACIONALIMSO</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Cinta perforada 6"/>
          <p:cNvSpPr/>
          <p:nvPr/>
        </p:nvSpPr>
        <p:spPr>
          <a:xfrm>
            <a:off x="65988" y="2279177"/>
            <a:ext cx="5627802" cy="3895379"/>
          </a:xfrm>
          <a:prstGeom prst="flowChartPunchedTap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S" sz="2400" dirty="0">
                <a:solidFill>
                  <a:srgbClr val="111111"/>
                </a:solidFill>
                <a:latin typeface="Arial" panose="020B0604020202020204" pitchFamily="34" charset="0"/>
                <a:cs typeface="Arial" panose="020B0604020202020204" pitchFamily="34" charset="0"/>
              </a:rPr>
              <a:t>El </a:t>
            </a:r>
            <a:r>
              <a:rPr lang="es-ES" sz="2400" b="1" dirty="0" smtClean="0">
                <a:solidFill>
                  <a:srgbClr val="111111"/>
                </a:solidFill>
                <a:latin typeface="Arial" panose="020B0604020202020204" pitchFamily="34" charset="0"/>
                <a:cs typeface="Arial" panose="020B0604020202020204" pitchFamily="34" charset="0"/>
              </a:rPr>
              <a:t>EMPIRISMO</a:t>
            </a:r>
            <a:r>
              <a:rPr lang="es-ES" sz="2400" dirty="0">
                <a:solidFill>
                  <a:srgbClr val="111111"/>
                </a:solidFill>
                <a:latin typeface="Arial" panose="020B0604020202020204" pitchFamily="34" charset="0"/>
                <a:cs typeface="Arial" panose="020B0604020202020204" pitchFamily="34" charset="0"/>
              </a:rPr>
              <a:t> sostiene que todo conocimiento proviene de la experiencia sensorial. Aprendemos a través de nuestros sentidos y la observación del mundo.</a:t>
            </a:r>
          </a:p>
        </p:txBody>
      </p:sp>
    </p:spTree>
    <p:extLst>
      <p:ext uri="{BB962C8B-B14F-4D97-AF65-F5344CB8AC3E}">
        <p14:creationId xmlns:p14="http://schemas.microsoft.com/office/powerpoint/2010/main" val="4021400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15517" y="4258089"/>
            <a:ext cx="6471869" cy="1384995"/>
          </a:xfrm>
          <a:prstGeom prst="rect">
            <a:avLst/>
          </a:prstGeom>
          <a:solidFill>
            <a:srgbClr val="BD9BEF"/>
          </a:solidFill>
        </p:spPr>
        <p:txBody>
          <a:bodyPr wrap="square">
            <a:spAutoFit/>
          </a:bodyPr>
          <a:lstStyle/>
          <a:p>
            <a:pPr algn="just"/>
            <a:r>
              <a:rPr lang="es-ES" sz="2800" dirty="0" smtClean="0">
                <a:solidFill>
                  <a:srgbClr val="111111"/>
                </a:solidFill>
                <a:latin typeface="Arial" panose="020B0604020202020204" pitchFamily="34" charset="0"/>
                <a:cs typeface="Arial" panose="020B0604020202020204" pitchFamily="34" charset="0"/>
              </a:rPr>
              <a:t>El </a:t>
            </a:r>
            <a:r>
              <a:rPr lang="es-ES" sz="2800" dirty="0">
                <a:solidFill>
                  <a:srgbClr val="111111"/>
                </a:solidFill>
                <a:latin typeface="Arial" panose="020B0604020202020204" pitchFamily="34" charset="0"/>
                <a:cs typeface="Arial" panose="020B0604020202020204" pitchFamily="34" charset="0"/>
              </a:rPr>
              <a:t>famoso filósofo René Descartes expresó su escepticismo en su famosa afirmación</a:t>
            </a:r>
            <a:r>
              <a:rPr lang="es-ES" sz="2800" dirty="0" smtClean="0">
                <a:solidFill>
                  <a:srgbClr val="111111"/>
                </a:solidFill>
                <a:latin typeface="Arial" panose="020B0604020202020204" pitchFamily="34" charset="0"/>
                <a:cs typeface="Arial" panose="020B0604020202020204" pitchFamily="34" charset="0"/>
              </a:rPr>
              <a:t>: </a:t>
            </a:r>
            <a:r>
              <a:rPr lang="es-ES" sz="2800" dirty="0">
                <a:solidFill>
                  <a:srgbClr val="111111"/>
                </a:solidFill>
                <a:latin typeface="Arial" panose="020B0604020202020204" pitchFamily="34" charset="0"/>
                <a:cs typeface="Arial" panose="020B0604020202020204" pitchFamily="34" charset="0"/>
              </a:rPr>
              <a:t>(Pienso, luego existo).</a:t>
            </a:r>
            <a:endParaRPr lang="es-ES" sz="2800" b="0" i="0" dirty="0">
              <a:solidFill>
                <a:srgbClr val="111111"/>
              </a:solidFill>
              <a:effectLst/>
              <a:latin typeface="Arial" panose="020B0604020202020204" pitchFamily="34" charset="0"/>
              <a:cs typeface="Arial" panose="020B0604020202020204" pitchFamily="34" charset="0"/>
            </a:endParaRPr>
          </a:p>
        </p:txBody>
      </p:sp>
      <p:sp>
        <p:nvSpPr>
          <p:cNvPr id="3" name="Rectángulo 2"/>
          <p:cNvSpPr/>
          <p:nvPr/>
        </p:nvSpPr>
        <p:spPr>
          <a:xfrm>
            <a:off x="412006" y="0"/>
            <a:ext cx="6032422" cy="923330"/>
          </a:xfrm>
          <a:prstGeom prst="rect">
            <a:avLst/>
          </a:prstGeom>
          <a:noFill/>
        </p:spPr>
        <p:txBody>
          <a:bodyPr wrap="non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rPr>
              <a:t>ESCEPTICISMO</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ndParaRPr>
          </a:p>
        </p:txBody>
      </p:sp>
      <p:sp>
        <p:nvSpPr>
          <p:cNvPr id="4" name="Rectángulo 3"/>
          <p:cNvSpPr/>
          <p:nvPr/>
        </p:nvSpPr>
        <p:spPr>
          <a:xfrm>
            <a:off x="315430" y="1336498"/>
            <a:ext cx="7112892" cy="1815882"/>
          </a:xfrm>
          <a:prstGeom prst="rect">
            <a:avLst/>
          </a:prstGeom>
          <a:solidFill>
            <a:schemeClr val="accent5">
              <a:lumMod val="40000"/>
              <a:lumOff val="60000"/>
            </a:schemeClr>
          </a:solidFill>
        </p:spPr>
        <p:txBody>
          <a:bodyPr wrap="square">
            <a:spAutoFit/>
          </a:bodyPr>
          <a:lstStyle/>
          <a:p>
            <a:pPr algn="just"/>
            <a:r>
              <a:rPr lang="es-ES" sz="2800" dirty="0">
                <a:solidFill>
                  <a:srgbClr val="111111"/>
                </a:solidFill>
                <a:latin typeface="Arial" panose="020B0604020202020204" pitchFamily="34" charset="0"/>
                <a:cs typeface="Arial" panose="020B0604020202020204" pitchFamily="34" charset="0"/>
              </a:rPr>
              <a:t>Los </a:t>
            </a:r>
            <a:r>
              <a:rPr lang="es-ES" sz="2800" b="1" dirty="0">
                <a:solidFill>
                  <a:srgbClr val="111111"/>
                </a:solidFill>
                <a:latin typeface="Arial" panose="020B0604020202020204" pitchFamily="34" charset="0"/>
                <a:cs typeface="Arial" panose="020B0604020202020204" pitchFamily="34" charset="0"/>
              </a:rPr>
              <a:t>escépticos</a:t>
            </a:r>
            <a:r>
              <a:rPr lang="es-ES" sz="2800" dirty="0">
                <a:solidFill>
                  <a:srgbClr val="111111"/>
                </a:solidFill>
                <a:latin typeface="Arial" panose="020B0604020202020204" pitchFamily="34" charset="0"/>
                <a:cs typeface="Arial" panose="020B0604020202020204" pitchFamily="34" charset="0"/>
              </a:rPr>
              <a:t> cuestionan la posibilidad misma del conocimiento absoluto. Argumentan que siempre hay margen para la duda y la incertidumbre.</a:t>
            </a:r>
          </a:p>
        </p:txBody>
      </p:sp>
    </p:spTree>
    <p:extLst>
      <p:ext uri="{BB962C8B-B14F-4D97-AF65-F5344CB8AC3E}">
        <p14:creationId xmlns:p14="http://schemas.microsoft.com/office/powerpoint/2010/main" val="2166505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76421" y="4151491"/>
            <a:ext cx="6096000" cy="1815882"/>
          </a:xfrm>
          <a:prstGeom prst="rect">
            <a:avLst/>
          </a:prstGeom>
          <a:solidFill>
            <a:schemeClr val="accent4">
              <a:lumMod val="75000"/>
            </a:schemeClr>
          </a:solidFill>
        </p:spPr>
        <p:txBody>
          <a:bodyPr>
            <a:spAutoFit/>
          </a:bodyPr>
          <a:lstStyle/>
          <a:p>
            <a:pPr algn="just"/>
            <a:r>
              <a:rPr lang="es-ES" sz="2800" dirty="0" smtClean="0">
                <a:solidFill>
                  <a:srgbClr val="111111"/>
                </a:solidFill>
                <a:latin typeface="Arial" panose="020B0604020202020204" pitchFamily="34" charset="0"/>
                <a:cs typeface="Arial" panose="020B0604020202020204" pitchFamily="34" charset="0"/>
              </a:rPr>
              <a:t>Los </a:t>
            </a:r>
            <a:r>
              <a:rPr lang="es-ES" sz="2800" dirty="0">
                <a:solidFill>
                  <a:srgbClr val="111111"/>
                </a:solidFill>
                <a:latin typeface="Arial" panose="020B0604020202020204" pitchFamily="34" charset="0"/>
                <a:cs typeface="Arial" panose="020B0604020202020204" pitchFamily="34" charset="0"/>
              </a:rPr>
              <a:t>educadores constructivistas enfatizan el aprendizaje activo y la construcción personal del conocimiento.</a:t>
            </a:r>
            <a:endParaRPr lang="es-ES" sz="2800" b="0" i="0" dirty="0">
              <a:solidFill>
                <a:srgbClr val="111111"/>
              </a:solidFill>
              <a:effectLst/>
              <a:latin typeface="Arial" panose="020B0604020202020204" pitchFamily="34" charset="0"/>
              <a:cs typeface="Arial" panose="020B0604020202020204" pitchFamily="34" charset="0"/>
            </a:endParaRPr>
          </a:p>
        </p:txBody>
      </p:sp>
      <p:sp>
        <p:nvSpPr>
          <p:cNvPr id="3" name="Rectángulo 2"/>
          <p:cNvSpPr/>
          <p:nvPr/>
        </p:nvSpPr>
        <p:spPr>
          <a:xfrm>
            <a:off x="1021607" y="261842"/>
            <a:ext cx="6585457"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CONSTRUCTIVISMO</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ángulo 3"/>
          <p:cNvSpPr/>
          <p:nvPr/>
        </p:nvSpPr>
        <p:spPr>
          <a:xfrm>
            <a:off x="285946" y="1421339"/>
            <a:ext cx="6096000" cy="2246769"/>
          </a:xfrm>
          <a:prstGeom prst="rect">
            <a:avLst/>
          </a:prstGeom>
          <a:solidFill>
            <a:srgbClr val="00B0F0"/>
          </a:solidFill>
        </p:spPr>
        <p:txBody>
          <a:bodyPr>
            <a:spAutoFit/>
          </a:bodyPr>
          <a:lstStyle/>
          <a:p>
            <a:pPr algn="just"/>
            <a:r>
              <a:rPr lang="es-ES" sz="2800" dirty="0">
                <a:solidFill>
                  <a:srgbClr val="111111"/>
                </a:solidFill>
                <a:latin typeface="Arial" panose="020B0604020202020204" pitchFamily="34" charset="0"/>
                <a:cs typeface="Arial" panose="020B0604020202020204" pitchFamily="34" charset="0"/>
              </a:rPr>
              <a:t>El </a:t>
            </a:r>
            <a:r>
              <a:rPr lang="es-ES" sz="2800" b="1" dirty="0">
                <a:solidFill>
                  <a:srgbClr val="111111"/>
                </a:solidFill>
                <a:latin typeface="Arial" panose="020B0604020202020204" pitchFamily="34" charset="0"/>
                <a:cs typeface="Arial" panose="020B0604020202020204" pitchFamily="34" charset="0"/>
              </a:rPr>
              <a:t>constructivismo</a:t>
            </a:r>
            <a:r>
              <a:rPr lang="es-ES" sz="2800" dirty="0">
                <a:solidFill>
                  <a:srgbClr val="111111"/>
                </a:solidFill>
                <a:latin typeface="Arial" panose="020B0604020202020204" pitchFamily="34" charset="0"/>
                <a:cs typeface="Arial" panose="020B0604020202020204" pitchFamily="34" charset="0"/>
              </a:rPr>
              <a:t> sugiere que construimos activamente nuestro conocimiento a través de la interacción con el mundo y la sociedad</a:t>
            </a: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878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6377" y="1377108"/>
            <a:ext cx="11869931" cy="1384995"/>
          </a:xfrm>
          <a:prstGeom prst="rect">
            <a:avLst/>
          </a:prstGeom>
          <a:solidFill>
            <a:schemeClr val="accent6">
              <a:lumMod val="40000"/>
              <a:lumOff val="60000"/>
            </a:schemeClr>
          </a:solidFill>
        </p:spPr>
        <p:txBody>
          <a:bodyPr wrap="square">
            <a:spAutoFit/>
          </a:bodyPr>
          <a:lstStyle/>
          <a:p>
            <a:pPr algn="just"/>
            <a:r>
              <a:rPr lang="es-ES" sz="2800" dirty="0">
                <a:solidFill>
                  <a:srgbClr val="111111"/>
                </a:solidFill>
                <a:latin typeface="Arial" panose="020B0604020202020204" pitchFamily="34" charset="0"/>
                <a:cs typeface="Arial" panose="020B0604020202020204" pitchFamily="34" charset="0"/>
              </a:rPr>
              <a:t>La </a:t>
            </a:r>
            <a:r>
              <a:rPr lang="es-ES" sz="2800" b="1" dirty="0">
                <a:solidFill>
                  <a:srgbClr val="111111"/>
                </a:solidFill>
                <a:latin typeface="Arial" panose="020B0604020202020204" pitchFamily="34" charset="0"/>
                <a:cs typeface="Arial" panose="020B0604020202020204" pitchFamily="34" charset="0"/>
              </a:rPr>
              <a:t>epistemología</a:t>
            </a:r>
            <a:r>
              <a:rPr lang="es-ES" sz="2800" dirty="0">
                <a:solidFill>
                  <a:srgbClr val="111111"/>
                </a:solidFill>
                <a:latin typeface="Arial" panose="020B0604020202020204" pitchFamily="34" charset="0"/>
                <a:cs typeface="Arial" panose="020B0604020202020204" pitchFamily="34" charset="0"/>
              </a:rPr>
              <a:t> es la rama de la filosofía que estudia el conocimiento. Examina preguntas como: ¿Qué es el conocimiento? ¿Cómo lo adquirimos? ¿Cómo lo justificamos?</a:t>
            </a:r>
            <a:endParaRPr lang="es-ES" sz="2800" b="0" i="0" dirty="0">
              <a:solidFill>
                <a:srgbClr val="111111"/>
              </a:solidFill>
              <a:effectLst/>
              <a:latin typeface="Arial" panose="020B0604020202020204" pitchFamily="34" charset="0"/>
              <a:cs typeface="Arial" panose="020B0604020202020204" pitchFamily="34" charset="0"/>
            </a:endParaRPr>
          </a:p>
        </p:txBody>
      </p:sp>
      <p:sp>
        <p:nvSpPr>
          <p:cNvPr id="3" name="Rectángulo 2"/>
          <p:cNvSpPr/>
          <p:nvPr/>
        </p:nvSpPr>
        <p:spPr>
          <a:xfrm>
            <a:off x="1410459" y="299550"/>
            <a:ext cx="9880141" cy="923330"/>
          </a:xfrm>
          <a:prstGeom prst="rect">
            <a:avLst/>
          </a:prstGeom>
          <a:noFill/>
        </p:spPr>
        <p:txBody>
          <a:bodyPr wrap="non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TEORIA DEL CONOCIMIENTO</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220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14517" y="302916"/>
            <a:ext cx="6465553" cy="685124"/>
          </a:xfrm>
          <a:prstGeom prst="rect">
            <a:avLst/>
          </a:prstGeom>
          <a:solidFill>
            <a:schemeClr val="accent4">
              <a:lumMod val="60000"/>
              <a:lumOff val="40000"/>
            </a:schemeClr>
          </a:solidFill>
        </p:spPr>
        <p:txBody>
          <a:bodyPr wrap="none">
            <a:spAutoFit/>
          </a:bodyPr>
          <a:lstStyle/>
          <a:p>
            <a:pPr marL="342900" lvl="0" indent="-342900">
              <a:lnSpc>
                <a:spcPct val="107000"/>
              </a:lnSpc>
              <a:spcAft>
                <a:spcPts val="0"/>
              </a:spcAft>
              <a:tabLst>
                <a:tab pos="457200" algn="l"/>
              </a:tabLst>
            </a:pPr>
            <a:r>
              <a:rPr lang="es-EC" sz="3600" b="1" dirty="0" smtClean="0">
                <a:solidFill>
                  <a:srgbClr val="111111"/>
                </a:solidFill>
                <a:latin typeface="Segoe UI" panose="020B0502040204020203" pitchFamily="34" charset="0"/>
                <a:ea typeface="Times New Roman" panose="02020603050405020304" pitchFamily="18" charset="0"/>
                <a:cs typeface="Times New Roman" panose="02020603050405020304" pitchFamily="18" charset="0"/>
              </a:rPr>
              <a:t>DEFINICIÓN DEL PROBLEMA</a:t>
            </a:r>
            <a:r>
              <a:rPr lang="es-EC" sz="3600" dirty="0" smtClean="0">
                <a:solidFill>
                  <a:srgbClr val="111111"/>
                </a:solidFill>
                <a:latin typeface="Segoe UI" panose="020B0502040204020203" pitchFamily="34" charset="0"/>
                <a:ea typeface="Times New Roman" panose="02020603050405020304" pitchFamily="18" charset="0"/>
                <a:cs typeface="Times New Roman" panose="02020603050405020304" pitchFamily="18" charset="0"/>
              </a:rPr>
              <a:t>:</a:t>
            </a:r>
            <a:endParaRPr lang="es-EC"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p:cNvSpPr txBox="1"/>
          <p:nvPr/>
        </p:nvSpPr>
        <p:spPr>
          <a:xfrm>
            <a:off x="509048" y="1468673"/>
            <a:ext cx="11340445" cy="3416320"/>
          </a:xfrm>
          <a:prstGeom prst="rect">
            <a:avLst/>
          </a:prstGeom>
          <a:solidFill>
            <a:schemeClr val="accent3">
              <a:lumMod val="60000"/>
              <a:lumOff val="40000"/>
            </a:schemeClr>
          </a:solidFill>
        </p:spPr>
        <p:txBody>
          <a:bodyPr wrap="square" rtlCol="0">
            <a:spAutoFit/>
          </a:bodyPr>
          <a:lstStyle/>
          <a:p>
            <a:r>
              <a:rPr lang="es-EC" dirty="0" smtClean="0">
                <a:solidFill>
                  <a:schemeClr val="bg1"/>
                </a:solidFill>
              </a:rPr>
              <a:t>ACTIVIDAD CONCRETA DENTRO DEL AULA.  02/01/2024</a:t>
            </a:r>
          </a:p>
          <a:p>
            <a:r>
              <a:rPr lang="es-EC" dirty="0" smtClean="0">
                <a:solidFill>
                  <a:schemeClr val="bg1"/>
                </a:solidFill>
              </a:rPr>
              <a:t>Cada estudiante presenta en una hoja.</a:t>
            </a:r>
          </a:p>
          <a:p>
            <a:pPr marL="285750" indent="-285750">
              <a:buFont typeface="Wingdings" panose="05000000000000000000" pitchFamily="2" charset="2"/>
              <a:buChar char="v"/>
            </a:pPr>
            <a:r>
              <a:rPr lang="es-EC" b="1" dirty="0" smtClean="0">
                <a:solidFill>
                  <a:schemeClr val="bg1"/>
                </a:solidFill>
              </a:rPr>
              <a:t>Diagrama de árbol (artística) (1,25</a:t>
            </a:r>
          </a:p>
          <a:p>
            <a:pPr marL="285750" indent="-285750">
              <a:buFont typeface="Wingdings" panose="05000000000000000000" pitchFamily="2" charset="2"/>
              <a:buChar char="v"/>
            </a:pPr>
            <a:r>
              <a:rPr lang="es-EC" b="1" dirty="0" smtClean="0">
                <a:solidFill>
                  <a:schemeClr val="bg1"/>
                </a:solidFill>
              </a:rPr>
              <a:t>Causas   (1,25) mínimo 3</a:t>
            </a:r>
          </a:p>
          <a:p>
            <a:pPr marL="285750" indent="-285750">
              <a:buFont typeface="Wingdings" panose="05000000000000000000" pitchFamily="2" charset="2"/>
              <a:buChar char="v"/>
            </a:pPr>
            <a:r>
              <a:rPr lang="es-EC" b="1" dirty="0" smtClean="0">
                <a:solidFill>
                  <a:schemeClr val="bg1"/>
                </a:solidFill>
              </a:rPr>
              <a:t>Efectos    (1,25 ) mínimo 3</a:t>
            </a:r>
          </a:p>
          <a:p>
            <a:pPr marL="285750" indent="-285750">
              <a:buFont typeface="Wingdings" panose="05000000000000000000" pitchFamily="2" charset="2"/>
              <a:buChar char="v"/>
            </a:pPr>
            <a:r>
              <a:rPr lang="es-EC" b="1" dirty="0" smtClean="0">
                <a:solidFill>
                  <a:schemeClr val="bg1"/>
                </a:solidFill>
              </a:rPr>
              <a:t>Problema central  (1,25)</a:t>
            </a:r>
          </a:p>
          <a:p>
            <a:endParaRPr lang="es-EC" dirty="0" smtClean="0">
              <a:solidFill>
                <a:schemeClr val="bg1"/>
              </a:solidFill>
            </a:endParaRPr>
          </a:p>
          <a:p>
            <a:endParaRPr lang="es-EC" dirty="0">
              <a:solidFill>
                <a:schemeClr val="bg1"/>
              </a:solidFill>
            </a:endParaRPr>
          </a:p>
          <a:p>
            <a:endParaRPr lang="es-EC" dirty="0" smtClean="0">
              <a:solidFill>
                <a:schemeClr val="bg1"/>
              </a:solidFill>
            </a:endParaRPr>
          </a:p>
          <a:p>
            <a:r>
              <a:rPr lang="es-EC" b="1" dirty="0" smtClean="0">
                <a:solidFill>
                  <a:srgbClr val="3030F2"/>
                </a:solidFill>
              </a:rPr>
              <a:t>El problema delimitado adecuadamente</a:t>
            </a:r>
            <a:r>
              <a:rPr lang="es-EC" dirty="0" smtClean="0">
                <a:solidFill>
                  <a:schemeClr val="bg1"/>
                </a:solidFill>
              </a:rPr>
              <a:t>.   </a:t>
            </a:r>
          </a:p>
          <a:p>
            <a:endParaRPr lang="es-EC" dirty="0" smtClean="0">
              <a:solidFill>
                <a:schemeClr val="bg1"/>
              </a:solidFill>
            </a:endParaRPr>
          </a:p>
          <a:p>
            <a:endParaRPr lang="es-EC" dirty="0">
              <a:solidFill>
                <a:schemeClr val="bg1"/>
              </a:solidFill>
            </a:endParaRPr>
          </a:p>
        </p:txBody>
      </p:sp>
      <p:sp>
        <p:nvSpPr>
          <p:cNvPr id="5" name="Cerrar corchete 4"/>
          <p:cNvSpPr/>
          <p:nvPr/>
        </p:nvSpPr>
        <p:spPr>
          <a:xfrm>
            <a:off x="5330476" y="2196445"/>
            <a:ext cx="433633" cy="1084082"/>
          </a:xfrm>
          <a:prstGeom prst="righ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C"/>
          </a:p>
        </p:txBody>
      </p:sp>
      <p:sp>
        <p:nvSpPr>
          <p:cNvPr id="6" name="Flecha izquierda 5"/>
          <p:cNvSpPr/>
          <p:nvPr/>
        </p:nvSpPr>
        <p:spPr>
          <a:xfrm>
            <a:off x="6179270" y="2300140"/>
            <a:ext cx="2658359" cy="8766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5 puntos</a:t>
            </a:r>
            <a:endParaRPr lang="es-EC" dirty="0"/>
          </a:p>
        </p:txBody>
      </p:sp>
      <p:sp>
        <p:nvSpPr>
          <p:cNvPr id="8" name="Flecha izquierda 7"/>
          <p:cNvSpPr/>
          <p:nvPr/>
        </p:nvSpPr>
        <p:spPr>
          <a:xfrm>
            <a:off x="6619188" y="3569953"/>
            <a:ext cx="2658359" cy="8766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5 puntos</a:t>
            </a:r>
            <a:endParaRPr lang="es-EC" dirty="0"/>
          </a:p>
        </p:txBody>
      </p:sp>
    </p:spTree>
    <p:extLst>
      <p:ext uri="{BB962C8B-B14F-4D97-AF65-F5344CB8AC3E}">
        <p14:creationId xmlns:p14="http://schemas.microsoft.com/office/powerpoint/2010/main" val="2684136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8FC35A5-CB2F-ECAE-31B1-F3A972CFACA8}"/>
              </a:ext>
            </a:extLst>
          </p:cNvPr>
          <p:cNvSpPr/>
          <p:nvPr/>
        </p:nvSpPr>
        <p:spPr>
          <a:xfrm>
            <a:off x="6526516" y="0"/>
            <a:ext cx="5665484" cy="523220"/>
          </a:xfrm>
          <a:prstGeom prst="rect">
            <a:avLst/>
          </a:prstGeom>
          <a:solidFill>
            <a:srgbClr val="BD9BEF"/>
          </a:solidFill>
        </p:spPr>
        <p:txBody>
          <a:bodyPr wrap="square" lIns="91440" tIns="45720" rIns="91440" bIns="45720">
            <a:spAutoFit/>
          </a:bodyPr>
          <a:lstStyle/>
          <a:p>
            <a:pPr algn="ctr"/>
            <a:r>
              <a:rPr lang="es-ES" sz="2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2   ANALISIS DEL PROBLEMA</a:t>
            </a:r>
            <a:r>
              <a:rPr lang="es-ES" sz="28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a:t>
            </a:r>
          </a:p>
        </p:txBody>
      </p:sp>
      <p:sp>
        <p:nvSpPr>
          <p:cNvPr id="2" name="1 Cubo"/>
          <p:cNvSpPr/>
          <p:nvPr/>
        </p:nvSpPr>
        <p:spPr>
          <a:xfrm>
            <a:off x="1804737" y="4375485"/>
            <a:ext cx="6409623" cy="673768"/>
          </a:xfrm>
          <a:prstGeom prst="cube">
            <a:avLst>
              <a:gd name="adj" fmla="val 750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pic>
        <p:nvPicPr>
          <p:cNvPr id="1026" name="Picture 2" descr="Dibujo de árbol de eucalipto para colorear | Dibujos para ..."/>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17" b="100000" l="237" r="100000">
                        <a14:foregroundMark x1="39810" y1="28542" x2="39810" y2="28542"/>
                        <a14:foregroundMark x1="43128" y1="12292" x2="43128" y2="12292"/>
                        <a14:foregroundMark x1="76066" y1="47708" x2="76066" y2="47708"/>
                        <a14:foregroundMark x1="84123" y1="35000" x2="84123" y2="35000"/>
                        <a14:foregroundMark x1="21564" y1="28333" x2="21564" y2="28333"/>
                        <a14:foregroundMark x1="26066" y1="49583" x2="26066" y2="49583"/>
                        <a14:backgroundMark x1="16114" y1="7708" x2="16114" y2="7708"/>
                        <a14:backgroundMark x1="81517" y1="8333" x2="81517" y2="8333"/>
                        <a14:backgroundMark x1="87915" y1="72917" x2="87915" y2="72917"/>
                        <a14:backgroundMark x1="11611" y1="78333" x2="11611" y2="78333"/>
                      </a14:backgroundRemoval>
                    </a14:imgEffect>
                  </a14:imgLayer>
                </a14:imgProps>
              </a:ext>
              <a:ext uri="{28A0092B-C50C-407E-A947-70E740481C1C}">
                <a14:useLocalDpi xmlns:a14="http://schemas.microsoft.com/office/drawing/2010/main" val="0"/>
              </a:ext>
            </a:extLst>
          </a:blip>
          <a:srcRect/>
          <a:stretch>
            <a:fillRect/>
          </a:stretch>
        </p:blipFill>
        <p:spPr bwMode="auto">
          <a:xfrm>
            <a:off x="2260888" y="0"/>
            <a:ext cx="4856192" cy="562945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179095" y="5629457"/>
            <a:ext cx="4668252"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EC" sz="2400" b="1" dirty="0">
                <a:solidFill>
                  <a:schemeClr val="bg1"/>
                </a:solidFill>
                <a:latin typeface="Arial" panose="020B0604020202020204" pitchFamily="34" charset="0"/>
                <a:cs typeface="Arial" panose="020B0604020202020204" pitchFamily="34" charset="0"/>
              </a:rPr>
              <a:t>Causas: </a:t>
            </a:r>
          </a:p>
        </p:txBody>
      </p:sp>
      <p:sp>
        <p:nvSpPr>
          <p:cNvPr id="11" name="10 Flecha derecha"/>
          <p:cNvSpPr/>
          <p:nvPr/>
        </p:nvSpPr>
        <p:spPr>
          <a:xfrm>
            <a:off x="1552074" y="3441033"/>
            <a:ext cx="2634915" cy="1022684"/>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Problema </a:t>
            </a:r>
          </a:p>
        </p:txBody>
      </p:sp>
      <p:sp>
        <p:nvSpPr>
          <p:cNvPr id="13" name="12 Flecha izquierda"/>
          <p:cNvSpPr/>
          <p:nvPr/>
        </p:nvSpPr>
        <p:spPr>
          <a:xfrm>
            <a:off x="6526516" y="1491916"/>
            <a:ext cx="3806204" cy="1144604"/>
          </a:xfrm>
          <a:prstGeom prst="lef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solidFill>
                  <a:schemeClr val="bg1"/>
                </a:solidFill>
                <a:latin typeface="Arial" panose="020B0604020202020204" pitchFamily="34" charset="0"/>
                <a:cs typeface="Arial" panose="020B0604020202020204" pitchFamily="34" charset="0"/>
              </a:rPr>
              <a:t>consecuencias</a:t>
            </a:r>
          </a:p>
        </p:txBody>
      </p:sp>
    </p:spTree>
    <p:extLst>
      <p:ext uri="{BB962C8B-B14F-4D97-AF65-F5344CB8AC3E}">
        <p14:creationId xmlns:p14="http://schemas.microsoft.com/office/powerpoint/2010/main" val="38528667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1000" fill="hold"/>
                                        <p:tgtEl>
                                          <p:spTgt spid="1026"/>
                                        </p:tgtEl>
                                        <p:attrNameLst>
                                          <p:attrName>ppt_w</p:attrName>
                                        </p:attrNameLst>
                                      </p:cBhvr>
                                      <p:tavLst>
                                        <p:tav tm="0">
                                          <p:val>
                                            <p:fltVal val="0"/>
                                          </p:val>
                                        </p:tav>
                                        <p:tav tm="100000">
                                          <p:val>
                                            <p:strVal val="#ppt_w"/>
                                          </p:val>
                                        </p:tav>
                                      </p:tavLst>
                                    </p:anim>
                                    <p:anim calcmode="lin" valueType="num">
                                      <p:cBhvr>
                                        <p:cTn id="22" dur="1000" fill="hold"/>
                                        <p:tgtEl>
                                          <p:spTgt spid="1026"/>
                                        </p:tgtEl>
                                        <p:attrNameLst>
                                          <p:attrName>ppt_h</p:attrName>
                                        </p:attrNameLst>
                                      </p:cBhvr>
                                      <p:tavLst>
                                        <p:tav tm="0">
                                          <p:val>
                                            <p:fltVal val="0"/>
                                          </p:val>
                                        </p:tav>
                                        <p:tav tm="100000">
                                          <p:val>
                                            <p:strVal val="#ppt_h"/>
                                          </p:val>
                                        </p:tav>
                                      </p:tavLst>
                                    </p:anim>
                                    <p:anim calcmode="lin" valueType="num">
                                      <p:cBhvr>
                                        <p:cTn id="23" dur="1000" fill="hold"/>
                                        <p:tgtEl>
                                          <p:spTgt spid="1026"/>
                                        </p:tgtEl>
                                        <p:attrNameLst>
                                          <p:attrName>style.rotation</p:attrName>
                                        </p:attrNameLst>
                                      </p:cBhvr>
                                      <p:tavLst>
                                        <p:tav tm="0">
                                          <p:val>
                                            <p:fltVal val="90"/>
                                          </p:val>
                                        </p:tav>
                                        <p:tav tm="100000">
                                          <p:val>
                                            <p:fltVal val="0"/>
                                          </p:val>
                                        </p:tav>
                                      </p:tavLst>
                                    </p:anim>
                                    <p:animEffect transition="in" filter="fade">
                                      <p:cBhvr>
                                        <p:cTn id="24" dur="10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P spid="11"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1667" y="339365"/>
            <a:ext cx="3135795"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EJEMPLO</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p:cNvSpPr/>
          <p:nvPr/>
        </p:nvSpPr>
        <p:spPr>
          <a:xfrm>
            <a:off x="0" y="1590820"/>
            <a:ext cx="11019043" cy="461665"/>
          </a:xfrm>
          <a:prstGeom prst="rect">
            <a:avLst/>
          </a:prstGeom>
          <a:solidFill>
            <a:schemeClr val="accent4">
              <a:lumMod val="75000"/>
            </a:schemeClr>
          </a:solidFill>
        </p:spPr>
        <p:txBody>
          <a:bodyPr wrap="none" lIns="91440" tIns="45720" rIns="91440" bIns="45720">
            <a:spAutoFit/>
          </a:bodyPr>
          <a:lstStyle/>
          <a:p>
            <a:pPr algn="ctr"/>
            <a:r>
              <a:rPr lang="es-ES" sz="2400" b="1" cap="none" spc="0" dirty="0" smtClean="0">
                <a:ln w="9525">
                  <a:solidFill>
                    <a:schemeClr val="bg1"/>
                  </a:solidFill>
                  <a:prstDash val="solid"/>
                </a:ln>
                <a:solidFill>
                  <a:schemeClr val="bg1"/>
                </a:solidFill>
                <a:latin typeface="Arial" panose="020B0604020202020204" pitchFamily="34" charset="0"/>
                <a:cs typeface="Arial" panose="020B0604020202020204" pitchFamily="34" charset="0"/>
              </a:rPr>
              <a:t>EL PROBLEMA: CONSUMO DE SUSTANCIAS SUJETAS A FISCALIZACIÓN</a:t>
            </a:r>
            <a:endParaRPr lang="es-ES" sz="2400" b="1" cap="none" spc="0" dirty="0">
              <a:ln w="9525">
                <a:solidFill>
                  <a:schemeClr val="bg1"/>
                </a:solidFill>
                <a:prstDash val="solid"/>
              </a:ln>
              <a:solidFill>
                <a:schemeClr val="bg1"/>
              </a:solidFill>
              <a:latin typeface="Arial" panose="020B0604020202020204" pitchFamily="34" charset="0"/>
              <a:cs typeface="Arial" panose="020B0604020202020204" pitchFamily="34" charset="0"/>
            </a:endParaRPr>
          </a:p>
        </p:txBody>
      </p:sp>
      <p:sp>
        <p:nvSpPr>
          <p:cNvPr id="4" name="CuadroTexto 3"/>
          <p:cNvSpPr txBox="1"/>
          <p:nvPr/>
        </p:nvSpPr>
        <p:spPr>
          <a:xfrm>
            <a:off x="108156" y="3834580"/>
            <a:ext cx="11818374" cy="2492990"/>
          </a:xfrm>
          <a:prstGeom prst="rect">
            <a:avLst/>
          </a:prstGeom>
          <a:solidFill>
            <a:srgbClr val="00B0F0"/>
          </a:solidFill>
        </p:spPr>
        <p:txBody>
          <a:bodyPr wrap="square" rtlCol="0">
            <a:spAutoFit/>
          </a:bodyPr>
          <a:lstStyle/>
          <a:p>
            <a:r>
              <a:rPr lang="es-EC" dirty="0" smtClean="0">
                <a:solidFill>
                  <a:schemeClr val="bg1"/>
                </a:solidFill>
              </a:rPr>
              <a:t>DELIMITACIÓN:</a:t>
            </a:r>
          </a:p>
          <a:p>
            <a:endParaRPr lang="es-EC" dirty="0" smtClean="0">
              <a:solidFill>
                <a:schemeClr val="bg1"/>
              </a:solidFill>
            </a:endParaRPr>
          </a:p>
          <a:p>
            <a:r>
              <a:rPr lang="es-EC" sz="2800" b="1" dirty="0">
                <a:solidFill>
                  <a:schemeClr val="bg1"/>
                </a:solidFill>
              </a:rPr>
              <a:t>“</a:t>
            </a:r>
            <a:r>
              <a:rPr lang="es-EC" sz="2800" b="1" dirty="0">
                <a:solidFill>
                  <a:srgbClr val="FF0000"/>
                </a:solidFill>
              </a:rPr>
              <a:t>Prácticas preventivas </a:t>
            </a:r>
            <a:r>
              <a:rPr lang="es-EC" sz="2800" b="1" dirty="0">
                <a:solidFill>
                  <a:schemeClr val="bg1"/>
                </a:solidFill>
              </a:rPr>
              <a:t>para disminuir el uso de sustancias sujetas a fiscalización en </a:t>
            </a:r>
            <a:r>
              <a:rPr lang="es-EC" sz="2800" b="1" dirty="0">
                <a:solidFill>
                  <a:srgbClr val="FF0000"/>
                </a:solidFill>
              </a:rPr>
              <a:t>adolescentes</a:t>
            </a:r>
            <a:r>
              <a:rPr lang="es-EC" sz="2800" b="1" dirty="0">
                <a:solidFill>
                  <a:schemeClr val="bg1"/>
                </a:solidFill>
              </a:rPr>
              <a:t> de </a:t>
            </a:r>
            <a:r>
              <a:rPr lang="es-EC" sz="2800" b="1" dirty="0">
                <a:solidFill>
                  <a:srgbClr val="FF0000"/>
                </a:solidFill>
              </a:rPr>
              <a:t>la U. E. fiscal RAM </a:t>
            </a:r>
            <a:r>
              <a:rPr lang="es-EC" sz="2800" b="1" dirty="0">
                <a:solidFill>
                  <a:schemeClr val="bg1"/>
                </a:solidFill>
              </a:rPr>
              <a:t>en etapa escolar </a:t>
            </a:r>
            <a:r>
              <a:rPr lang="es-EC" sz="2800" b="1" dirty="0">
                <a:solidFill>
                  <a:srgbClr val="FF0000"/>
                </a:solidFill>
              </a:rPr>
              <a:t>DURANTE el año lectivo 2022-2023</a:t>
            </a:r>
            <a:r>
              <a:rPr lang="es-EC" sz="2800" b="1" dirty="0">
                <a:solidFill>
                  <a:schemeClr val="bg1"/>
                </a:solidFill>
              </a:rPr>
              <a:t>”</a:t>
            </a:r>
            <a:endParaRPr lang="es-EC" sz="2800" dirty="0">
              <a:solidFill>
                <a:schemeClr val="bg1"/>
              </a:solidFill>
            </a:endParaRPr>
          </a:p>
          <a:p>
            <a:endParaRPr lang="es-EC" dirty="0" smtClean="0">
              <a:solidFill>
                <a:schemeClr val="bg1"/>
              </a:solidFill>
            </a:endParaRPr>
          </a:p>
          <a:p>
            <a:endParaRPr lang="es-EC" dirty="0">
              <a:solidFill>
                <a:schemeClr val="bg1"/>
              </a:solidFill>
            </a:endParaRPr>
          </a:p>
        </p:txBody>
      </p:sp>
      <p:sp>
        <p:nvSpPr>
          <p:cNvPr id="5" name="Llamada con línea 1 4"/>
          <p:cNvSpPr/>
          <p:nvPr/>
        </p:nvSpPr>
        <p:spPr>
          <a:xfrm>
            <a:off x="8652386" y="776608"/>
            <a:ext cx="2841523" cy="612648"/>
          </a:xfrm>
          <a:prstGeom prst="borderCallout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smtClean="0">
                <a:solidFill>
                  <a:schemeClr val="bg1"/>
                </a:solidFill>
              </a:rPr>
              <a:t>FORMA GENERAL</a:t>
            </a:r>
            <a:endParaRPr lang="es-EC" b="1" dirty="0">
              <a:solidFill>
                <a:schemeClr val="bg1"/>
              </a:solidFill>
            </a:endParaRPr>
          </a:p>
        </p:txBody>
      </p:sp>
      <p:sp>
        <p:nvSpPr>
          <p:cNvPr id="6" name="Llamada con línea 1 5"/>
          <p:cNvSpPr/>
          <p:nvPr/>
        </p:nvSpPr>
        <p:spPr>
          <a:xfrm>
            <a:off x="6017343" y="2738466"/>
            <a:ext cx="2841523" cy="612648"/>
          </a:xfrm>
          <a:prstGeom prst="borderCallout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smtClean="0">
                <a:solidFill>
                  <a:schemeClr val="bg1"/>
                </a:solidFill>
              </a:rPr>
              <a:t>PROBLEMA DELIMITADO</a:t>
            </a:r>
            <a:endParaRPr lang="es-EC" b="1" dirty="0">
              <a:solidFill>
                <a:schemeClr val="bg1"/>
              </a:solidFill>
            </a:endParaRPr>
          </a:p>
        </p:txBody>
      </p:sp>
    </p:spTree>
    <p:extLst>
      <p:ext uri="{BB962C8B-B14F-4D97-AF65-F5344CB8AC3E}">
        <p14:creationId xmlns:p14="http://schemas.microsoft.com/office/powerpoint/2010/main" val="1836775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7962" y="1573956"/>
            <a:ext cx="11076495" cy="1614801"/>
          </a:xfrm>
          <a:prstGeom prst="rect">
            <a:avLst/>
          </a:prstGeom>
          <a:solidFill>
            <a:schemeClr val="accent4">
              <a:lumMod val="60000"/>
              <a:lumOff val="40000"/>
            </a:schemeClr>
          </a:solidFill>
        </p:spPr>
        <p:txBody>
          <a:bodyPr wrap="square">
            <a:spAutoFit/>
          </a:bodyPr>
          <a:lstStyle/>
          <a:p>
            <a:pPr marL="342900" lvl="0" indent="-342900">
              <a:lnSpc>
                <a:spcPct val="107000"/>
              </a:lnSpc>
              <a:spcAft>
                <a:spcPts val="0"/>
              </a:spcAft>
              <a:tabLst>
                <a:tab pos="457200" algn="l"/>
              </a:tabLst>
            </a:pPr>
            <a:r>
              <a:rPr lang="es-EC" sz="2000" dirty="0" smtClean="0">
                <a:solidFill>
                  <a:srgbClr val="111111"/>
                </a:solidFill>
                <a:latin typeface="Arial" panose="020B0604020202020204" pitchFamily="34" charset="0"/>
                <a:ea typeface="Times New Roman" panose="02020603050405020304" pitchFamily="18" charset="0"/>
                <a:cs typeface="Arial" panose="020B0604020202020204" pitchFamily="34" charset="0"/>
              </a:rPr>
              <a:t>:</a:t>
            </a:r>
            <a:endParaRPr lang="es-EC" sz="2000" dirty="0">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s-EC" sz="2000" dirty="0">
                <a:solidFill>
                  <a:srgbClr val="111111"/>
                </a:solidFill>
                <a:latin typeface="Arial" panose="020B0604020202020204" pitchFamily="34" charset="0"/>
                <a:ea typeface="Times New Roman" panose="02020603050405020304" pitchFamily="18" charset="0"/>
                <a:cs typeface="Arial" panose="020B0604020202020204" pitchFamily="34" charset="0"/>
              </a:rPr>
              <a:t>Se exponen las razones que motivaron al investigador/a </a:t>
            </a:r>
            <a:r>
              <a:rPr lang="es-EC" sz="2000" dirty="0" err="1">
                <a:solidFill>
                  <a:srgbClr val="111111"/>
                </a:solidFill>
                <a:latin typeface="Arial" panose="020B0604020202020204" pitchFamily="34" charset="0"/>
                <a:ea typeface="Times New Roman" panose="02020603050405020304" pitchFamily="18" charset="0"/>
                <a:cs typeface="Arial" panose="020B0604020202020204" pitchFamily="34" charset="0"/>
              </a:rPr>
              <a:t>a</a:t>
            </a:r>
            <a:r>
              <a:rPr lang="es-EC" sz="2000" dirty="0">
                <a:solidFill>
                  <a:srgbClr val="111111"/>
                </a:solidFill>
                <a:latin typeface="Arial" panose="020B0604020202020204" pitchFamily="34" charset="0"/>
                <a:ea typeface="Times New Roman" panose="02020603050405020304" pitchFamily="18" charset="0"/>
                <a:cs typeface="Arial" panose="020B0604020202020204" pitchFamily="34" charset="0"/>
              </a:rPr>
              <a:t> realizar el estudio</a:t>
            </a:r>
            <a:r>
              <a:rPr lang="es-EC" sz="2000" dirty="0" smtClean="0">
                <a:solidFill>
                  <a:srgbClr val="111111"/>
                </a:solidFill>
                <a:latin typeface="Arial" panose="020B0604020202020204" pitchFamily="34" charset="0"/>
                <a:ea typeface="Times New Roman" panose="02020603050405020304" pitchFamily="18" charset="0"/>
                <a:cs typeface="Arial" panose="020B0604020202020204" pitchFamily="34" charset="0"/>
              </a:rPr>
              <a:t>.</a:t>
            </a:r>
          </a:p>
          <a:p>
            <a:pPr marL="742950" lvl="1" indent="-285750">
              <a:lnSpc>
                <a:spcPct val="107000"/>
              </a:lnSpc>
              <a:spcAft>
                <a:spcPts val="800"/>
              </a:spcAft>
              <a:buSzPts val="1000"/>
              <a:buFont typeface="Courier New" panose="02070309020205020404" pitchFamily="49" charset="0"/>
              <a:buChar char="o"/>
              <a:tabLst>
                <a:tab pos="914400" algn="l"/>
              </a:tabLst>
            </a:pPr>
            <a:endParaRPr lang="es-EC" sz="2000" dirty="0">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s-EC" sz="2000" dirty="0">
                <a:solidFill>
                  <a:srgbClr val="111111"/>
                </a:solidFill>
                <a:latin typeface="Arial" panose="020B0604020202020204" pitchFamily="34" charset="0"/>
                <a:ea typeface="Times New Roman" panose="02020603050405020304" pitchFamily="18" charset="0"/>
                <a:cs typeface="Arial" panose="020B0604020202020204" pitchFamily="34" charset="0"/>
              </a:rPr>
              <a:t>Importancia y utilidad de investigar sobre el tema elegido.</a:t>
            </a:r>
            <a:endParaRPr lang="es-EC"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ángulo 2"/>
          <p:cNvSpPr/>
          <p:nvPr/>
        </p:nvSpPr>
        <p:spPr>
          <a:xfrm>
            <a:off x="4006695" y="265464"/>
            <a:ext cx="5444054" cy="523220"/>
          </a:xfrm>
          <a:prstGeom prst="rect">
            <a:avLst/>
          </a:prstGeom>
          <a:solidFill>
            <a:schemeClr val="accent2"/>
          </a:solidFill>
        </p:spPr>
        <p:txBody>
          <a:bodyPr wrap="none">
            <a:spAutoFit/>
          </a:bodyPr>
          <a:lstStyle/>
          <a:p>
            <a:r>
              <a:rPr lang="es-EC" sz="2800" b="1" dirty="0" smtClean="0">
                <a:solidFill>
                  <a:srgbClr val="111111"/>
                </a:solidFill>
                <a:latin typeface="Arial" panose="020B0604020202020204" pitchFamily="34" charset="0"/>
                <a:ea typeface="Times New Roman" panose="02020603050405020304" pitchFamily="18" charset="0"/>
                <a:cs typeface="Arial" panose="020B0604020202020204" pitchFamily="34" charset="0"/>
              </a:rPr>
              <a:t>JUSTIFICACIÓN DEL ESTUDIO</a:t>
            </a:r>
            <a:endParaRPr lang="es-EC" sz="2800" dirty="0"/>
          </a:p>
        </p:txBody>
      </p:sp>
    </p:spTree>
    <p:extLst>
      <p:ext uri="{BB962C8B-B14F-4D97-AF65-F5344CB8AC3E}">
        <p14:creationId xmlns:p14="http://schemas.microsoft.com/office/powerpoint/2010/main" val="929110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38910" y="73306"/>
            <a:ext cx="5213287"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JUSTIFICACION</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CuadroTexto 2"/>
          <p:cNvSpPr txBox="1"/>
          <p:nvPr/>
        </p:nvSpPr>
        <p:spPr>
          <a:xfrm>
            <a:off x="150830" y="1102936"/>
            <a:ext cx="11943760" cy="5632311"/>
          </a:xfrm>
          <a:prstGeom prst="rect">
            <a:avLst/>
          </a:prstGeom>
          <a:solidFill>
            <a:schemeClr val="accent5">
              <a:lumMod val="60000"/>
              <a:lumOff val="40000"/>
            </a:schemeClr>
          </a:solidFill>
        </p:spPr>
        <p:txBody>
          <a:bodyPr wrap="square" rtlCol="0">
            <a:spAutoFit/>
          </a:bodyPr>
          <a:lstStyle/>
          <a:p>
            <a:pPr algn="just"/>
            <a:r>
              <a:rPr lang="es-EC" sz="2400" dirty="0" smtClean="0">
                <a:solidFill>
                  <a:schemeClr val="bg1"/>
                </a:solidFill>
                <a:latin typeface="Arial" panose="020B0604020202020204" pitchFamily="34" charset="0"/>
                <a:cs typeface="Arial" panose="020B0604020202020204" pitchFamily="34" charset="0"/>
              </a:rPr>
              <a:t>La investigación que se refiere al consumo de sustancias sujetas a fiscalización por parte de los estudiantes de Bachillerato de la U. E: Fiscal RAM, se produce por cuanto ha sido notorio estudiantes con bajo rendimiento académico y los cuales causan conflictos y comportamientos inadecuados dentro de las aulas.</a:t>
            </a:r>
          </a:p>
          <a:p>
            <a:pPr algn="just"/>
            <a:r>
              <a:rPr lang="es-EC" sz="2400" dirty="0" smtClean="0">
                <a:solidFill>
                  <a:schemeClr val="bg1"/>
                </a:solidFill>
                <a:latin typeface="Arial" panose="020B0604020202020204" pitchFamily="34" charset="0"/>
                <a:cs typeface="Arial" panose="020B0604020202020204" pitchFamily="34" charset="0"/>
              </a:rPr>
              <a:t>Consientes qué estos eventos no contribuyen a mantener un clima de paz y tranquilidad en los estudiantes, además de violentar el derecho por una educación digna y segura, se justifica la investigación de esta problemática social y de salud por las cuales atraviesan los estudiantes de bachillerato. </a:t>
            </a:r>
          </a:p>
          <a:p>
            <a:pPr algn="just"/>
            <a:r>
              <a:rPr lang="es-EC" sz="2400" dirty="0" smtClean="0">
                <a:solidFill>
                  <a:schemeClr val="bg1"/>
                </a:solidFill>
                <a:latin typeface="Arial" panose="020B0604020202020204" pitchFamily="34" charset="0"/>
                <a:cs typeface="Arial" panose="020B0604020202020204" pitchFamily="34" charset="0"/>
              </a:rPr>
              <a:t>Por otro lado este grupo de estudiantes tienen necesidad de ser atendidos y no sancionados de acuerdo a las normativas legales que para ello existen como. Código de niñez y adolescencia.</a:t>
            </a:r>
          </a:p>
          <a:p>
            <a:pPr algn="just"/>
            <a:r>
              <a:rPr lang="es-EC" sz="2400" dirty="0" smtClean="0">
                <a:solidFill>
                  <a:schemeClr val="bg1"/>
                </a:solidFill>
                <a:latin typeface="Arial" panose="020B0604020202020204" pitchFamily="34" charset="0"/>
                <a:cs typeface="Arial" panose="020B0604020202020204" pitchFamily="34" charset="0"/>
              </a:rPr>
              <a:t>IMPORTANCIA Y UTILIDAD DE ESTA INVESTIGACIÓN………</a:t>
            </a:r>
          </a:p>
          <a:p>
            <a:pPr algn="just"/>
            <a:endParaRPr lang="es-EC" sz="2400" dirty="0">
              <a:solidFill>
                <a:schemeClr val="bg1"/>
              </a:solidFill>
              <a:latin typeface="Arial" panose="020B0604020202020204" pitchFamily="34" charset="0"/>
              <a:cs typeface="Arial" panose="020B0604020202020204" pitchFamily="34" charset="0"/>
            </a:endParaRPr>
          </a:p>
          <a:p>
            <a:pPr algn="just"/>
            <a:endParaRPr lang="es-EC" sz="2400" dirty="0" smtClean="0">
              <a:solidFill>
                <a:schemeClr val="bg1"/>
              </a:solidFill>
              <a:latin typeface="Arial" panose="020B0604020202020204" pitchFamily="34" charset="0"/>
              <a:cs typeface="Arial" panose="020B0604020202020204" pitchFamily="34" charset="0"/>
            </a:endParaRPr>
          </a:p>
          <a:p>
            <a:pPr algn="just"/>
            <a:endParaRPr lang="es-EC" sz="24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7599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47996" y="73161"/>
            <a:ext cx="3772186" cy="923330"/>
          </a:xfrm>
          <a:prstGeom prst="rect">
            <a:avLst/>
          </a:prstGeom>
          <a:solidFill>
            <a:schemeClr val="accent3">
              <a:lumMod val="75000"/>
            </a:schemeClr>
          </a:solidFill>
        </p:spPr>
        <p:txBody>
          <a:bodyPr wrap="none" lIns="91440" tIns="45720" rIns="91440" bIns="45720">
            <a:spAutoFit/>
          </a:bodyPr>
          <a:lstStyle/>
          <a:p>
            <a:pPr algn="ctr"/>
            <a:r>
              <a:rPr lang="es-ES" sz="5400" b="1" cap="none" spc="0" dirty="0" smtClean="0">
                <a:ln w="12700">
                  <a:solidFill>
                    <a:schemeClr val="accent3">
                      <a:lumMod val="50000"/>
                    </a:schemeClr>
                  </a:solidFill>
                  <a:prstDash val="solid"/>
                </a:ln>
                <a:solidFill>
                  <a:schemeClr val="bg1"/>
                </a:solidFill>
                <a:effectLst>
                  <a:innerShdw blurRad="177800">
                    <a:schemeClr val="accent3">
                      <a:lumMod val="50000"/>
                    </a:schemeClr>
                  </a:innerShdw>
                </a:effectLst>
              </a:rPr>
              <a:t>OBJETIVOS</a:t>
            </a:r>
            <a:endParaRPr lang="es-ES" sz="5400" b="1" cap="none" spc="0" dirty="0">
              <a:ln w="12700">
                <a:solidFill>
                  <a:schemeClr val="accent3">
                    <a:lumMod val="50000"/>
                  </a:schemeClr>
                </a:solidFill>
                <a:prstDash val="solid"/>
              </a:ln>
              <a:solidFill>
                <a:schemeClr val="bg1"/>
              </a:solidFill>
              <a:effectLst>
                <a:innerShdw blurRad="177800">
                  <a:schemeClr val="accent3">
                    <a:lumMod val="50000"/>
                  </a:schemeClr>
                </a:innerShdw>
              </a:effectLst>
            </a:endParaRPr>
          </a:p>
        </p:txBody>
      </p:sp>
      <p:sp>
        <p:nvSpPr>
          <p:cNvPr id="3" name="CuadroTexto 2"/>
          <p:cNvSpPr txBox="1"/>
          <p:nvPr/>
        </p:nvSpPr>
        <p:spPr>
          <a:xfrm>
            <a:off x="90396" y="996491"/>
            <a:ext cx="3044857" cy="400110"/>
          </a:xfrm>
          <a:prstGeom prst="rect">
            <a:avLst/>
          </a:prstGeom>
          <a:solidFill>
            <a:schemeClr val="accent5">
              <a:lumMod val="40000"/>
              <a:lumOff val="60000"/>
            </a:schemeClr>
          </a:solidFill>
        </p:spPr>
        <p:txBody>
          <a:bodyPr wrap="square" rtlCol="0">
            <a:spAutoFit/>
          </a:bodyPr>
          <a:lstStyle/>
          <a:p>
            <a:r>
              <a:rPr lang="es-EC" sz="2000" dirty="0" smtClean="0">
                <a:solidFill>
                  <a:schemeClr val="bg1"/>
                </a:solidFill>
                <a:latin typeface="Arial" panose="020B0604020202020204" pitchFamily="34" charset="0"/>
                <a:cs typeface="Arial" panose="020B0604020202020204" pitchFamily="34" charset="0"/>
              </a:rPr>
              <a:t>1 OBJETIVO GENERAL</a:t>
            </a:r>
            <a:endParaRPr lang="es-EC" sz="2000" dirty="0">
              <a:solidFill>
                <a:schemeClr val="bg1"/>
              </a:solidFill>
              <a:latin typeface="Arial" panose="020B0604020202020204" pitchFamily="34" charset="0"/>
              <a:cs typeface="Arial" panose="020B0604020202020204" pitchFamily="34" charset="0"/>
            </a:endParaRPr>
          </a:p>
        </p:txBody>
      </p:sp>
      <p:sp>
        <p:nvSpPr>
          <p:cNvPr id="4" name="CuadroTexto 3"/>
          <p:cNvSpPr txBox="1"/>
          <p:nvPr/>
        </p:nvSpPr>
        <p:spPr>
          <a:xfrm>
            <a:off x="194090" y="5877597"/>
            <a:ext cx="3638747" cy="400110"/>
          </a:xfrm>
          <a:prstGeom prst="rect">
            <a:avLst/>
          </a:prstGeom>
          <a:solidFill>
            <a:schemeClr val="accent5">
              <a:lumMod val="40000"/>
              <a:lumOff val="60000"/>
            </a:schemeClr>
          </a:solidFill>
        </p:spPr>
        <p:txBody>
          <a:bodyPr wrap="square" rtlCol="0">
            <a:spAutoFit/>
          </a:bodyPr>
          <a:lstStyle/>
          <a:p>
            <a:r>
              <a:rPr lang="es-EC" sz="2000" dirty="0" smtClean="0">
                <a:solidFill>
                  <a:schemeClr val="bg1"/>
                </a:solidFill>
                <a:latin typeface="Arial" panose="020B0604020202020204" pitchFamily="34" charset="0"/>
                <a:cs typeface="Arial" panose="020B0604020202020204" pitchFamily="34" charset="0"/>
              </a:rPr>
              <a:t>3 OBJETIVOS ESPECIFICOS</a:t>
            </a:r>
            <a:endParaRPr lang="es-EC" sz="2000"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3135253" y="1084458"/>
            <a:ext cx="8412581" cy="923330"/>
          </a:xfrm>
          <a:prstGeom prst="rect">
            <a:avLst/>
          </a:prstGeom>
          <a:solidFill>
            <a:schemeClr val="accent5">
              <a:lumMod val="40000"/>
              <a:lumOff val="60000"/>
            </a:schemeClr>
          </a:solidFill>
        </p:spPr>
        <p:txBody>
          <a:bodyPr wrap="square">
            <a:spAutoFit/>
          </a:bodyPr>
          <a:lstStyle/>
          <a:p>
            <a:r>
              <a:rPr lang="es-ES" dirty="0" smtClean="0">
                <a:solidFill>
                  <a:srgbClr val="000000"/>
                </a:solidFill>
                <a:latin typeface="ProximaNova"/>
              </a:rPr>
              <a:t>Generan la solución al </a:t>
            </a:r>
            <a:r>
              <a:rPr lang="es-ES" dirty="0">
                <a:solidFill>
                  <a:srgbClr val="000000"/>
                </a:solidFill>
                <a:latin typeface="ProximaNova"/>
              </a:rPr>
              <a:t>problema general determinado en el planteo inicial del tema. Es el resultado final que quiere alcanzarse, es decir, la razón por la que se realiza una </a:t>
            </a:r>
            <a:r>
              <a:rPr lang="es-ES" dirty="0" smtClean="0">
                <a:solidFill>
                  <a:srgbClr val="000000"/>
                </a:solidFill>
                <a:latin typeface="ProximaNova"/>
              </a:rPr>
              <a:t>investigación.</a:t>
            </a:r>
            <a:endParaRPr lang="es-EC" dirty="0"/>
          </a:p>
        </p:txBody>
      </p:sp>
      <p:sp>
        <p:nvSpPr>
          <p:cNvPr id="7" name="Rectángulo 6"/>
          <p:cNvSpPr/>
          <p:nvPr/>
        </p:nvSpPr>
        <p:spPr>
          <a:xfrm>
            <a:off x="3832837" y="6277707"/>
            <a:ext cx="8139204" cy="369332"/>
          </a:xfrm>
          <a:prstGeom prst="rect">
            <a:avLst/>
          </a:prstGeom>
          <a:solidFill>
            <a:schemeClr val="accent5">
              <a:lumMod val="40000"/>
              <a:lumOff val="60000"/>
            </a:schemeClr>
          </a:solidFill>
        </p:spPr>
        <p:txBody>
          <a:bodyPr wrap="square">
            <a:spAutoFit/>
          </a:bodyPr>
          <a:lstStyle/>
          <a:p>
            <a:r>
              <a:rPr lang="es-ES" dirty="0" smtClean="0">
                <a:solidFill>
                  <a:srgbClr val="000000"/>
                </a:solidFill>
                <a:latin typeface="ProximaNova"/>
              </a:rPr>
              <a:t>Generan actividades concretas para la solución del problema que se investiga</a:t>
            </a:r>
            <a:endParaRPr lang="es-EC" dirty="0"/>
          </a:p>
        </p:txBody>
      </p:sp>
      <p:sp>
        <p:nvSpPr>
          <p:cNvPr id="8" name="Rectángulo redondeado 7"/>
          <p:cNvSpPr/>
          <p:nvPr/>
        </p:nvSpPr>
        <p:spPr>
          <a:xfrm>
            <a:off x="241956" y="2124779"/>
            <a:ext cx="11522695" cy="785789"/>
          </a:xfrm>
          <a:prstGeom prst="roundRect">
            <a:avLst/>
          </a:prstGeom>
          <a:solidFill>
            <a:srgbClr val="9BE9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bg1"/>
                </a:solidFill>
              </a:rPr>
              <a:t>“Prácticas preventivas para disminuir el uso de sustancias sujetas a fiscalización en adolescentes de la U. E. fiscal RAM en etapa escolar DURANTE el año lectivo 2022-2023</a:t>
            </a:r>
            <a:r>
              <a:rPr lang="es-EC" b="1" dirty="0" smtClean="0">
                <a:solidFill>
                  <a:schemeClr val="bg1"/>
                </a:solidFill>
              </a:rPr>
              <a:t>”</a:t>
            </a:r>
            <a:endParaRPr lang="es-EC" dirty="0">
              <a:solidFill>
                <a:schemeClr val="bg1"/>
              </a:solidFill>
            </a:endParaRPr>
          </a:p>
        </p:txBody>
      </p:sp>
      <p:sp>
        <p:nvSpPr>
          <p:cNvPr id="9" name="CuadroTexto 8"/>
          <p:cNvSpPr txBox="1"/>
          <p:nvPr/>
        </p:nvSpPr>
        <p:spPr>
          <a:xfrm>
            <a:off x="241956" y="3261112"/>
            <a:ext cx="11604396" cy="1015663"/>
          </a:xfrm>
          <a:prstGeom prst="rect">
            <a:avLst/>
          </a:prstGeom>
          <a:solidFill>
            <a:schemeClr val="accent3">
              <a:lumMod val="60000"/>
              <a:lumOff val="40000"/>
            </a:schemeClr>
          </a:solidFill>
        </p:spPr>
        <p:txBody>
          <a:bodyPr wrap="square" rtlCol="0">
            <a:spAutoFit/>
          </a:bodyPr>
          <a:lstStyle/>
          <a:p>
            <a:r>
              <a:rPr lang="es-EC" sz="2000" b="1" dirty="0" smtClean="0">
                <a:solidFill>
                  <a:schemeClr val="bg1"/>
                </a:solidFill>
                <a:latin typeface="Arial" panose="020B0604020202020204" pitchFamily="34" charset="0"/>
                <a:cs typeface="Arial" panose="020B0604020202020204" pitchFamily="34" charset="0"/>
              </a:rPr>
              <a:t>OBJETIVO GENERAL</a:t>
            </a:r>
            <a:r>
              <a:rPr lang="es-EC" sz="2000" dirty="0" smtClean="0">
                <a:solidFill>
                  <a:schemeClr val="bg1"/>
                </a:solidFill>
                <a:latin typeface="Arial" panose="020B0604020202020204" pitchFamily="34" charset="0"/>
                <a:cs typeface="Arial" panose="020B0604020202020204" pitchFamily="34" charset="0"/>
              </a:rPr>
              <a:t>: Describir las consecuencias </a:t>
            </a:r>
            <a:r>
              <a:rPr lang="es-EC" sz="2000" b="1" dirty="0" smtClean="0">
                <a:solidFill>
                  <a:srgbClr val="3030F2"/>
                </a:solidFill>
                <a:latin typeface="Arial" panose="020B0604020202020204" pitchFamily="34" charset="0"/>
                <a:cs typeface="Arial" panose="020B0604020202020204" pitchFamily="34" charset="0"/>
              </a:rPr>
              <a:t>legales y sociales </a:t>
            </a:r>
            <a:r>
              <a:rPr lang="es-EC" sz="2000" dirty="0" smtClean="0">
                <a:solidFill>
                  <a:schemeClr val="bg1"/>
                </a:solidFill>
                <a:latin typeface="Arial" panose="020B0604020202020204" pitchFamily="34" charset="0"/>
                <a:cs typeface="Arial" panose="020B0604020202020204" pitchFamily="34" charset="0"/>
              </a:rPr>
              <a:t>a las cuales se exponen las personas usadoras de sustancias sujetas a fiscalización, mediante la </a:t>
            </a:r>
            <a:r>
              <a:rPr lang="es-EC" sz="2000" b="1" dirty="0" smtClean="0">
                <a:solidFill>
                  <a:srgbClr val="3030F2"/>
                </a:solidFill>
                <a:latin typeface="Arial" panose="020B0604020202020204" pitchFamily="34" charset="0"/>
                <a:cs typeface="Arial" panose="020B0604020202020204" pitchFamily="34" charset="0"/>
              </a:rPr>
              <a:t>información oportuna </a:t>
            </a:r>
            <a:r>
              <a:rPr lang="es-EC" sz="2000" dirty="0" smtClean="0">
                <a:solidFill>
                  <a:schemeClr val="bg1"/>
                </a:solidFill>
                <a:latin typeface="Arial" panose="020B0604020202020204" pitchFamily="34" charset="0"/>
                <a:cs typeface="Arial" panose="020B0604020202020204" pitchFamily="34" charset="0"/>
              </a:rPr>
              <a:t>para concienciar la importancia de la </a:t>
            </a:r>
            <a:r>
              <a:rPr lang="es-EC" sz="2000" b="1" dirty="0" smtClean="0">
                <a:solidFill>
                  <a:srgbClr val="3030F2"/>
                </a:solidFill>
                <a:latin typeface="Arial" panose="020B0604020202020204" pitchFamily="34" charset="0"/>
                <a:cs typeface="Arial" panose="020B0604020202020204" pitchFamily="34" charset="0"/>
              </a:rPr>
              <a:t>prevención.</a:t>
            </a:r>
          </a:p>
        </p:txBody>
      </p:sp>
    </p:spTree>
    <p:extLst>
      <p:ext uri="{BB962C8B-B14F-4D97-AF65-F5344CB8AC3E}">
        <p14:creationId xmlns:p14="http://schemas.microsoft.com/office/powerpoint/2010/main" val="2799884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72072644"/>
              </p:ext>
            </p:extLst>
          </p:nvPr>
        </p:nvGraphicFramePr>
        <p:xfrm>
          <a:off x="546755" y="130666"/>
          <a:ext cx="8538588" cy="6400800"/>
        </p:xfrm>
        <a:graphic>
          <a:graphicData uri="http://schemas.openxmlformats.org/drawingml/2006/table">
            <a:tbl>
              <a:tblPr firstRow="1" bandRow="1">
                <a:tableStyleId>{EB344D84-9AFB-497E-A393-DC336BA19D2E}</a:tableStyleId>
              </a:tblPr>
              <a:tblGrid>
                <a:gridCol w="2846196">
                  <a:extLst>
                    <a:ext uri="{9D8B030D-6E8A-4147-A177-3AD203B41FA5}">
                      <a16:colId xmlns:a16="http://schemas.microsoft.com/office/drawing/2014/main" val="2688094985"/>
                    </a:ext>
                  </a:extLst>
                </a:gridCol>
                <a:gridCol w="2846196">
                  <a:extLst>
                    <a:ext uri="{9D8B030D-6E8A-4147-A177-3AD203B41FA5}">
                      <a16:colId xmlns:a16="http://schemas.microsoft.com/office/drawing/2014/main" val="2421127549"/>
                    </a:ext>
                  </a:extLst>
                </a:gridCol>
                <a:gridCol w="2846196">
                  <a:extLst>
                    <a:ext uri="{9D8B030D-6E8A-4147-A177-3AD203B41FA5}">
                      <a16:colId xmlns:a16="http://schemas.microsoft.com/office/drawing/2014/main" val="392013701"/>
                    </a:ext>
                  </a:extLst>
                </a:gridCol>
              </a:tblGrid>
              <a:tr h="370840">
                <a:tc>
                  <a:txBody>
                    <a:bodyPr/>
                    <a:lstStyle/>
                    <a:p>
                      <a:r>
                        <a:rPr lang="es-EC" sz="2400" dirty="0" smtClean="0">
                          <a:solidFill>
                            <a:schemeClr val="bg1"/>
                          </a:solidFill>
                        </a:rPr>
                        <a:t>CONOCIMIENTO</a:t>
                      </a:r>
                      <a:endParaRPr lang="es-EC" sz="2400" dirty="0">
                        <a:solidFill>
                          <a:schemeClr val="bg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s-EC" sz="2400" dirty="0" smtClean="0">
                          <a:solidFill>
                            <a:schemeClr val="bg1"/>
                          </a:solidFill>
                        </a:rPr>
                        <a:t>COMPRENSION</a:t>
                      </a:r>
                      <a:endParaRPr lang="es-EC"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s-EC" sz="2400" dirty="0" smtClean="0">
                          <a:solidFill>
                            <a:schemeClr val="bg1"/>
                          </a:solidFill>
                        </a:rPr>
                        <a:t>APLICACION</a:t>
                      </a:r>
                      <a:endParaRPr lang="es-EC" sz="2400" dirty="0">
                        <a:solidFill>
                          <a:schemeClr val="bg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4186612"/>
                  </a:ext>
                </a:extLst>
              </a:tr>
              <a:tr h="304661">
                <a:tc>
                  <a:txBody>
                    <a:bodyPr/>
                    <a:lstStyle/>
                    <a:p>
                      <a:r>
                        <a:rPr lang="es-EC" sz="2400" dirty="0" smtClean="0">
                          <a:solidFill>
                            <a:schemeClr val="bg1"/>
                          </a:solidFill>
                        </a:rPr>
                        <a:t>Organizar</a:t>
                      </a:r>
                    </a:p>
                    <a:p>
                      <a:r>
                        <a:rPr lang="es-EC" sz="2400" dirty="0" smtClean="0">
                          <a:solidFill>
                            <a:schemeClr val="bg1"/>
                          </a:solidFill>
                        </a:rPr>
                        <a:t>Definir</a:t>
                      </a:r>
                      <a:r>
                        <a:rPr lang="es-EC" sz="2400" baseline="0" dirty="0" smtClean="0">
                          <a:solidFill>
                            <a:schemeClr val="bg1"/>
                          </a:solidFill>
                        </a:rPr>
                        <a:t> </a:t>
                      </a:r>
                    </a:p>
                    <a:p>
                      <a:r>
                        <a:rPr lang="es-EC" sz="2400" baseline="0" dirty="0" smtClean="0">
                          <a:solidFill>
                            <a:schemeClr val="bg1"/>
                          </a:solidFill>
                        </a:rPr>
                        <a:t>Duplicar</a:t>
                      </a:r>
                    </a:p>
                    <a:p>
                      <a:r>
                        <a:rPr lang="es-EC" sz="2400" baseline="0" dirty="0" smtClean="0">
                          <a:solidFill>
                            <a:schemeClr val="bg1"/>
                          </a:solidFill>
                        </a:rPr>
                        <a:t>Rotular</a:t>
                      </a:r>
                    </a:p>
                    <a:p>
                      <a:r>
                        <a:rPr lang="es-EC" sz="2400" baseline="0" dirty="0" smtClean="0">
                          <a:solidFill>
                            <a:schemeClr val="bg1"/>
                          </a:solidFill>
                        </a:rPr>
                        <a:t>Enumerar</a:t>
                      </a:r>
                    </a:p>
                    <a:p>
                      <a:r>
                        <a:rPr lang="es-EC" sz="2400" baseline="0" dirty="0" smtClean="0">
                          <a:solidFill>
                            <a:schemeClr val="bg1"/>
                          </a:solidFill>
                        </a:rPr>
                        <a:t>Identificar</a:t>
                      </a:r>
                    </a:p>
                    <a:p>
                      <a:r>
                        <a:rPr lang="es-EC" sz="2400" baseline="0" dirty="0" smtClean="0">
                          <a:solidFill>
                            <a:schemeClr val="bg1"/>
                          </a:solidFill>
                        </a:rPr>
                        <a:t>Parear</a:t>
                      </a:r>
                    </a:p>
                    <a:p>
                      <a:r>
                        <a:rPr lang="es-EC" sz="2400" baseline="0" dirty="0" smtClean="0">
                          <a:solidFill>
                            <a:schemeClr val="bg1"/>
                          </a:solidFill>
                        </a:rPr>
                        <a:t>Memorizar</a:t>
                      </a:r>
                    </a:p>
                    <a:p>
                      <a:r>
                        <a:rPr lang="es-EC" sz="2400" baseline="0" dirty="0" smtClean="0">
                          <a:solidFill>
                            <a:schemeClr val="bg1"/>
                          </a:solidFill>
                        </a:rPr>
                        <a:t>Nombrar</a:t>
                      </a:r>
                    </a:p>
                    <a:p>
                      <a:r>
                        <a:rPr lang="es-EC" sz="2400" baseline="0" dirty="0" smtClean="0">
                          <a:solidFill>
                            <a:schemeClr val="bg1"/>
                          </a:solidFill>
                        </a:rPr>
                        <a:t>Ordenar</a:t>
                      </a:r>
                    </a:p>
                    <a:p>
                      <a:r>
                        <a:rPr lang="es-EC" sz="2400" baseline="0" dirty="0" smtClean="0">
                          <a:solidFill>
                            <a:schemeClr val="bg1"/>
                          </a:solidFill>
                        </a:rPr>
                        <a:t>Reconocer</a:t>
                      </a:r>
                    </a:p>
                    <a:p>
                      <a:r>
                        <a:rPr lang="es-EC" sz="2400" baseline="0" dirty="0" smtClean="0">
                          <a:solidFill>
                            <a:schemeClr val="bg1"/>
                          </a:solidFill>
                        </a:rPr>
                        <a:t>Relacionar</a:t>
                      </a:r>
                    </a:p>
                    <a:p>
                      <a:r>
                        <a:rPr lang="es-EC" sz="2400" baseline="0" dirty="0" smtClean="0">
                          <a:solidFill>
                            <a:schemeClr val="bg1"/>
                          </a:solidFill>
                        </a:rPr>
                        <a:t>Recordar</a:t>
                      </a:r>
                    </a:p>
                    <a:p>
                      <a:r>
                        <a:rPr lang="es-EC" sz="2400" baseline="0" dirty="0" smtClean="0">
                          <a:solidFill>
                            <a:schemeClr val="bg1"/>
                          </a:solidFill>
                        </a:rPr>
                        <a:t>Repetir</a:t>
                      </a:r>
                    </a:p>
                    <a:p>
                      <a:r>
                        <a:rPr lang="es-EC" sz="2400" baseline="0" dirty="0" smtClean="0">
                          <a:solidFill>
                            <a:schemeClr val="bg1"/>
                          </a:solidFill>
                        </a:rPr>
                        <a:t>Reproducir</a:t>
                      </a:r>
                      <a:endParaRPr lang="es-EC" sz="2400" dirty="0" smtClean="0">
                        <a:solidFill>
                          <a:schemeClr val="bg1"/>
                        </a:solidFill>
                      </a:endParaRPr>
                    </a:p>
                    <a:p>
                      <a:endParaRPr lang="es-EC" sz="2400"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s-EC" sz="2400" dirty="0" smtClean="0">
                          <a:solidFill>
                            <a:schemeClr val="bg1"/>
                          </a:solidFill>
                        </a:rPr>
                        <a:t>Clasificar</a:t>
                      </a:r>
                    </a:p>
                    <a:p>
                      <a:r>
                        <a:rPr lang="es-EC" sz="2400" dirty="0" smtClean="0">
                          <a:solidFill>
                            <a:schemeClr val="bg1"/>
                          </a:solidFill>
                        </a:rPr>
                        <a:t>Describir</a:t>
                      </a:r>
                    </a:p>
                    <a:p>
                      <a:r>
                        <a:rPr lang="es-EC" sz="2400" dirty="0" smtClean="0">
                          <a:solidFill>
                            <a:schemeClr val="bg1"/>
                          </a:solidFill>
                        </a:rPr>
                        <a:t>Discutir</a:t>
                      </a:r>
                    </a:p>
                    <a:p>
                      <a:r>
                        <a:rPr lang="es-EC" sz="2400" dirty="0" smtClean="0">
                          <a:solidFill>
                            <a:schemeClr val="bg1"/>
                          </a:solidFill>
                        </a:rPr>
                        <a:t>Explicar</a:t>
                      </a:r>
                    </a:p>
                    <a:p>
                      <a:r>
                        <a:rPr lang="es-EC" sz="2400" dirty="0" smtClean="0">
                          <a:solidFill>
                            <a:schemeClr val="bg1"/>
                          </a:solidFill>
                        </a:rPr>
                        <a:t>Expresar</a:t>
                      </a:r>
                    </a:p>
                    <a:p>
                      <a:r>
                        <a:rPr lang="es-EC" sz="2400" dirty="0" smtClean="0">
                          <a:solidFill>
                            <a:schemeClr val="bg1"/>
                          </a:solidFill>
                        </a:rPr>
                        <a:t>Indicar</a:t>
                      </a:r>
                    </a:p>
                    <a:p>
                      <a:r>
                        <a:rPr lang="es-EC" sz="2400" dirty="0" smtClean="0">
                          <a:solidFill>
                            <a:schemeClr val="bg1"/>
                          </a:solidFill>
                        </a:rPr>
                        <a:t>Ubicar</a:t>
                      </a:r>
                    </a:p>
                    <a:p>
                      <a:r>
                        <a:rPr lang="es-EC" sz="2400" dirty="0" smtClean="0">
                          <a:solidFill>
                            <a:schemeClr val="bg1"/>
                          </a:solidFill>
                        </a:rPr>
                        <a:t>Reconocer</a:t>
                      </a:r>
                    </a:p>
                    <a:p>
                      <a:r>
                        <a:rPr lang="es-EC" sz="2400" dirty="0" smtClean="0">
                          <a:solidFill>
                            <a:schemeClr val="bg1"/>
                          </a:solidFill>
                        </a:rPr>
                        <a:t>Reportar</a:t>
                      </a:r>
                    </a:p>
                    <a:p>
                      <a:r>
                        <a:rPr lang="es-EC" sz="2400" dirty="0" err="1" smtClean="0">
                          <a:solidFill>
                            <a:schemeClr val="bg1"/>
                          </a:solidFill>
                        </a:rPr>
                        <a:t>Re_enunciar</a:t>
                      </a:r>
                      <a:endParaRPr lang="es-EC" sz="2400" dirty="0" smtClean="0">
                        <a:solidFill>
                          <a:schemeClr val="bg1"/>
                        </a:solidFill>
                      </a:endParaRPr>
                    </a:p>
                    <a:p>
                      <a:r>
                        <a:rPr lang="es-EC" sz="2400" dirty="0" smtClean="0">
                          <a:solidFill>
                            <a:schemeClr val="bg1"/>
                          </a:solidFill>
                        </a:rPr>
                        <a:t>Revisar</a:t>
                      </a:r>
                      <a:r>
                        <a:rPr lang="es-EC" sz="2400" baseline="0" dirty="0" smtClean="0">
                          <a:solidFill>
                            <a:schemeClr val="bg1"/>
                          </a:solidFill>
                        </a:rPr>
                        <a:t> </a:t>
                      </a:r>
                    </a:p>
                    <a:p>
                      <a:r>
                        <a:rPr lang="es-EC" sz="2400" baseline="0" dirty="0" smtClean="0">
                          <a:solidFill>
                            <a:schemeClr val="bg1"/>
                          </a:solidFill>
                        </a:rPr>
                        <a:t>Seleccionar</a:t>
                      </a:r>
                    </a:p>
                    <a:p>
                      <a:r>
                        <a:rPr lang="es-EC" sz="2400" baseline="0" dirty="0" smtClean="0">
                          <a:solidFill>
                            <a:schemeClr val="bg1"/>
                          </a:solidFill>
                        </a:rPr>
                        <a:t>Ordenar </a:t>
                      </a:r>
                    </a:p>
                    <a:p>
                      <a:r>
                        <a:rPr lang="es-EC" sz="2400" baseline="0" dirty="0" smtClean="0">
                          <a:solidFill>
                            <a:schemeClr val="bg1"/>
                          </a:solidFill>
                        </a:rPr>
                        <a:t>Decir</a:t>
                      </a:r>
                    </a:p>
                    <a:p>
                      <a:r>
                        <a:rPr lang="es-EC" sz="2400" baseline="0" dirty="0" smtClean="0">
                          <a:solidFill>
                            <a:schemeClr val="bg1"/>
                          </a:solidFill>
                        </a:rPr>
                        <a:t>Traducir</a:t>
                      </a:r>
                      <a:endParaRPr lang="es-EC"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s-EC" sz="2400" dirty="0" smtClean="0">
                          <a:solidFill>
                            <a:schemeClr val="bg1"/>
                          </a:solidFill>
                        </a:rPr>
                        <a:t>Aplicar</a:t>
                      </a:r>
                    </a:p>
                    <a:p>
                      <a:r>
                        <a:rPr lang="es-EC" sz="2400" dirty="0" smtClean="0">
                          <a:solidFill>
                            <a:schemeClr val="bg1"/>
                          </a:solidFill>
                        </a:rPr>
                        <a:t>Demostrar</a:t>
                      </a:r>
                    </a:p>
                    <a:p>
                      <a:r>
                        <a:rPr lang="es-EC" sz="2400" dirty="0" smtClean="0">
                          <a:solidFill>
                            <a:schemeClr val="bg1"/>
                          </a:solidFill>
                        </a:rPr>
                        <a:t>Escoger</a:t>
                      </a:r>
                    </a:p>
                    <a:p>
                      <a:r>
                        <a:rPr lang="es-EC" sz="2400" dirty="0" smtClean="0">
                          <a:solidFill>
                            <a:schemeClr val="bg1"/>
                          </a:solidFill>
                        </a:rPr>
                        <a:t>Dramatizar</a:t>
                      </a:r>
                    </a:p>
                    <a:p>
                      <a:r>
                        <a:rPr lang="es-EC" sz="2400" dirty="0" smtClean="0">
                          <a:solidFill>
                            <a:schemeClr val="bg1"/>
                          </a:solidFill>
                        </a:rPr>
                        <a:t>Emplear</a:t>
                      </a:r>
                    </a:p>
                    <a:p>
                      <a:r>
                        <a:rPr lang="es-EC" sz="2400" dirty="0" smtClean="0">
                          <a:solidFill>
                            <a:schemeClr val="bg1"/>
                          </a:solidFill>
                        </a:rPr>
                        <a:t>Ilustrar</a:t>
                      </a:r>
                    </a:p>
                    <a:p>
                      <a:r>
                        <a:rPr lang="es-EC" sz="2400" dirty="0" smtClean="0">
                          <a:solidFill>
                            <a:schemeClr val="bg1"/>
                          </a:solidFill>
                        </a:rPr>
                        <a:t>Interpretar</a:t>
                      </a:r>
                    </a:p>
                    <a:p>
                      <a:r>
                        <a:rPr lang="es-EC" sz="2400" dirty="0" smtClean="0">
                          <a:solidFill>
                            <a:schemeClr val="bg1"/>
                          </a:solidFill>
                        </a:rPr>
                        <a:t>Operar</a:t>
                      </a:r>
                    </a:p>
                    <a:p>
                      <a:r>
                        <a:rPr lang="es-EC" sz="2400" dirty="0" smtClean="0">
                          <a:solidFill>
                            <a:schemeClr val="bg1"/>
                          </a:solidFill>
                        </a:rPr>
                        <a:t>Preparar</a:t>
                      </a:r>
                    </a:p>
                    <a:p>
                      <a:r>
                        <a:rPr lang="es-EC" sz="2400" dirty="0" smtClean="0">
                          <a:solidFill>
                            <a:schemeClr val="bg1"/>
                          </a:solidFill>
                        </a:rPr>
                        <a:t>Practicar</a:t>
                      </a:r>
                    </a:p>
                    <a:p>
                      <a:r>
                        <a:rPr lang="es-EC" sz="2400" dirty="0" smtClean="0">
                          <a:solidFill>
                            <a:schemeClr val="bg1"/>
                          </a:solidFill>
                        </a:rPr>
                        <a:t>Programar</a:t>
                      </a:r>
                    </a:p>
                    <a:p>
                      <a:r>
                        <a:rPr lang="es-EC" sz="2400" dirty="0" smtClean="0">
                          <a:solidFill>
                            <a:schemeClr val="bg1"/>
                          </a:solidFill>
                        </a:rPr>
                        <a:t>Esbozar</a:t>
                      </a:r>
                    </a:p>
                    <a:p>
                      <a:r>
                        <a:rPr lang="es-EC" sz="2400" dirty="0" smtClean="0">
                          <a:solidFill>
                            <a:schemeClr val="bg1"/>
                          </a:solidFill>
                        </a:rPr>
                        <a:t>Solucionar</a:t>
                      </a:r>
                    </a:p>
                    <a:p>
                      <a:r>
                        <a:rPr lang="es-EC" sz="2400" dirty="0" smtClean="0">
                          <a:solidFill>
                            <a:schemeClr val="bg1"/>
                          </a:solidFill>
                        </a:rPr>
                        <a:t>Utilizar</a:t>
                      </a:r>
                      <a:endParaRPr lang="es-EC" sz="2400"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73309648"/>
                  </a:ext>
                </a:extLst>
              </a:tr>
            </a:tbl>
          </a:graphicData>
        </a:graphic>
      </p:graphicFrame>
    </p:spTree>
    <p:extLst>
      <p:ext uri="{BB962C8B-B14F-4D97-AF65-F5344CB8AC3E}">
        <p14:creationId xmlns:p14="http://schemas.microsoft.com/office/powerpoint/2010/main" val="1403912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237888415"/>
              </p:ext>
            </p:extLst>
          </p:nvPr>
        </p:nvGraphicFramePr>
        <p:xfrm>
          <a:off x="546755" y="130666"/>
          <a:ext cx="8538588" cy="6400800"/>
        </p:xfrm>
        <a:graphic>
          <a:graphicData uri="http://schemas.openxmlformats.org/drawingml/2006/table">
            <a:tbl>
              <a:tblPr firstRow="1" bandRow="1">
                <a:tableStyleId>{EB344D84-9AFB-497E-A393-DC336BA19D2E}</a:tableStyleId>
              </a:tblPr>
              <a:tblGrid>
                <a:gridCol w="2846196">
                  <a:extLst>
                    <a:ext uri="{9D8B030D-6E8A-4147-A177-3AD203B41FA5}">
                      <a16:colId xmlns:a16="http://schemas.microsoft.com/office/drawing/2014/main" val="2688094985"/>
                    </a:ext>
                  </a:extLst>
                </a:gridCol>
                <a:gridCol w="2846196">
                  <a:extLst>
                    <a:ext uri="{9D8B030D-6E8A-4147-A177-3AD203B41FA5}">
                      <a16:colId xmlns:a16="http://schemas.microsoft.com/office/drawing/2014/main" val="2421127549"/>
                    </a:ext>
                  </a:extLst>
                </a:gridCol>
                <a:gridCol w="2846196">
                  <a:extLst>
                    <a:ext uri="{9D8B030D-6E8A-4147-A177-3AD203B41FA5}">
                      <a16:colId xmlns:a16="http://schemas.microsoft.com/office/drawing/2014/main" val="392013701"/>
                    </a:ext>
                  </a:extLst>
                </a:gridCol>
              </a:tblGrid>
              <a:tr h="370840">
                <a:tc>
                  <a:txBody>
                    <a:bodyPr/>
                    <a:lstStyle/>
                    <a:p>
                      <a:r>
                        <a:rPr lang="es-EC" sz="2400" dirty="0" smtClean="0">
                          <a:solidFill>
                            <a:schemeClr val="bg1"/>
                          </a:solidFill>
                        </a:rPr>
                        <a:t>ANALISIS</a:t>
                      </a:r>
                      <a:endParaRPr lang="es-EC" sz="2400" dirty="0">
                        <a:solidFill>
                          <a:schemeClr val="bg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s-EC" sz="2400" dirty="0" smtClean="0">
                          <a:solidFill>
                            <a:schemeClr val="bg1"/>
                          </a:solidFill>
                        </a:rPr>
                        <a:t>SINTESIS</a:t>
                      </a:r>
                      <a:endParaRPr lang="es-EC"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s-EC" sz="2400" dirty="0" smtClean="0">
                          <a:solidFill>
                            <a:schemeClr val="bg1"/>
                          </a:solidFill>
                        </a:rPr>
                        <a:t>EVALUACION</a:t>
                      </a:r>
                      <a:endParaRPr lang="es-EC" sz="2400" dirty="0">
                        <a:solidFill>
                          <a:schemeClr val="bg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4186612"/>
                  </a:ext>
                </a:extLst>
              </a:tr>
              <a:tr h="304661">
                <a:tc>
                  <a:txBody>
                    <a:bodyPr/>
                    <a:lstStyle/>
                    <a:p>
                      <a:r>
                        <a:rPr lang="es-EC" sz="2400" dirty="0" smtClean="0">
                          <a:solidFill>
                            <a:schemeClr val="bg1"/>
                          </a:solidFill>
                        </a:rPr>
                        <a:t>Analizar</a:t>
                      </a:r>
                    </a:p>
                    <a:p>
                      <a:r>
                        <a:rPr lang="es-EC" sz="2400" dirty="0" smtClean="0">
                          <a:solidFill>
                            <a:schemeClr val="bg1"/>
                          </a:solidFill>
                        </a:rPr>
                        <a:t>Valorar</a:t>
                      </a:r>
                    </a:p>
                    <a:p>
                      <a:r>
                        <a:rPr lang="es-EC" sz="2400" dirty="0" smtClean="0">
                          <a:solidFill>
                            <a:schemeClr val="bg1"/>
                          </a:solidFill>
                        </a:rPr>
                        <a:t>Calcular</a:t>
                      </a:r>
                    </a:p>
                    <a:p>
                      <a:r>
                        <a:rPr lang="es-EC" sz="2400" dirty="0" smtClean="0">
                          <a:solidFill>
                            <a:schemeClr val="bg1"/>
                          </a:solidFill>
                        </a:rPr>
                        <a:t>Categorizar</a:t>
                      </a:r>
                    </a:p>
                    <a:p>
                      <a:r>
                        <a:rPr lang="es-EC" sz="2400" dirty="0" smtClean="0">
                          <a:solidFill>
                            <a:schemeClr val="bg1"/>
                          </a:solidFill>
                        </a:rPr>
                        <a:t>Comparar</a:t>
                      </a:r>
                    </a:p>
                    <a:p>
                      <a:r>
                        <a:rPr lang="es-EC" sz="2400" dirty="0" smtClean="0">
                          <a:solidFill>
                            <a:schemeClr val="bg1"/>
                          </a:solidFill>
                        </a:rPr>
                        <a:t>Contrastar</a:t>
                      </a:r>
                    </a:p>
                    <a:p>
                      <a:r>
                        <a:rPr lang="es-EC" sz="2400" dirty="0" smtClean="0">
                          <a:solidFill>
                            <a:schemeClr val="bg1"/>
                          </a:solidFill>
                        </a:rPr>
                        <a:t>Criticar</a:t>
                      </a:r>
                    </a:p>
                    <a:p>
                      <a:r>
                        <a:rPr lang="es-EC" sz="2400" dirty="0" smtClean="0">
                          <a:solidFill>
                            <a:schemeClr val="bg1"/>
                          </a:solidFill>
                        </a:rPr>
                        <a:t>Diagramar</a:t>
                      </a:r>
                    </a:p>
                    <a:p>
                      <a:r>
                        <a:rPr lang="es-EC" sz="2400" dirty="0" smtClean="0">
                          <a:solidFill>
                            <a:schemeClr val="bg1"/>
                          </a:solidFill>
                        </a:rPr>
                        <a:t>Diferenciar </a:t>
                      </a:r>
                    </a:p>
                    <a:p>
                      <a:r>
                        <a:rPr lang="es-EC" sz="2400" dirty="0" smtClean="0">
                          <a:solidFill>
                            <a:schemeClr val="bg1"/>
                          </a:solidFill>
                        </a:rPr>
                        <a:t>Discriminar</a:t>
                      </a:r>
                    </a:p>
                    <a:p>
                      <a:r>
                        <a:rPr lang="es-EC" sz="2400" dirty="0" smtClean="0">
                          <a:solidFill>
                            <a:schemeClr val="bg1"/>
                          </a:solidFill>
                        </a:rPr>
                        <a:t>Distinguir</a:t>
                      </a:r>
                    </a:p>
                    <a:p>
                      <a:r>
                        <a:rPr lang="es-EC" sz="2400" dirty="0" smtClean="0">
                          <a:solidFill>
                            <a:schemeClr val="bg1"/>
                          </a:solidFill>
                        </a:rPr>
                        <a:t>Examinar</a:t>
                      </a:r>
                    </a:p>
                    <a:p>
                      <a:r>
                        <a:rPr lang="es-EC" sz="2400" dirty="0" smtClean="0">
                          <a:solidFill>
                            <a:schemeClr val="bg1"/>
                          </a:solidFill>
                        </a:rPr>
                        <a:t>Experimentar</a:t>
                      </a:r>
                    </a:p>
                    <a:p>
                      <a:r>
                        <a:rPr lang="es-EC" sz="2400" dirty="0" smtClean="0">
                          <a:solidFill>
                            <a:schemeClr val="bg1"/>
                          </a:solidFill>
                        </a:rPr>
                        <a:t>Inventariar</a:t>
                      </a:r>
                    </a:p>
                    <a:p>
                      <a:r>
                        <a:rPr lang="es-EC" sz="2400" dirty="0" smtClean="0">
                          <a:solidFill>
                            <a:schemeClr val="bg1"/>
                          </a:solidFill>
                        </a:rPr>
                        <a:t>Cuestionar</a:t>
                      </a:r>
                    </a:p>
                    <a:p>
                      <a:r>
                        <a:rPr lang="es-EC" sz="2400" dirty="0" smtClean="0">
                          <a:solidFill>
                            <a:schemeClr val="bg1"/>
                          </a:solidFill>
                        </a:rPr>
                        <a:t>Examinar</a:t>
                      </a:r>
                      <a:endParaRPr lang="es-EC" sz="2400"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s-EC" sz="2400" dirty="0" smtClean="0">
                          <a:solidFill>
                            <a:schemeClr val="bg1"/>
                          </a:solidFill>
                        </a:rPr>
                        <a:t>Organizar</a:t>
                      </a:r>
                    </a:p>
                    <a:p>
                      <a:r>
                        <a:rPr lang="es-EC" sz="2400" dirty="0" smtClean="0">
                          <a:solidFill>
                            <a:schemeClr val="bg1"/>
                          </a:solidFill>
                        </a:rPr>
                        <a:t>Ensamblar</a:t>
                      </a:r>
                    </a:p>
                    <a:p>
                      <a:r>
                        <a:rPr lang="es-EC" sz="2400" dirty="0" smtClean="0">
                          <a:solidFill>
                            <a:schemeClr val="bg1"/>
                          </a:solidFill>
                        </a:rPr>
                        <a:t>Recopilar</a:t>
                      </a:r>
                    </a:p>
                    <a:p>
                      <a:r>
                        <a:rPr lang="es-EC" sz="2400" dirty="0" smtClean="0">
                          <a:solidFill>
                            <a:schemeClr val="bg1"/>
                          </a:solidFill>
                        </a:rPr>
                        <a:t>Componer</a:t>
                      </a:r>
                    </a:p>
                    <a:p>
                      <a:r>
                        <a:rPr lang="es-EC" sz="2400" dirty="0" smtClean="0">
                          <a:solidFill>
                            <a:schemeClr val="bg1"/>
                          </a:solidFill>
                        </a:rPr>
                        <a:t>Construir</a:t>
                      </a:r>
                    </a:p>
                    <a:p>
                      <a:r>
                        <a:rPr lang="es-EC" sz="2400" dirty="0" smtClean="0">
                          <a:solidFill>
                            <a:schemeClr val="bg1"/>
                          </a:solidFill>
                        </a:rPr>
                        <a:t>Crear</a:t>
                      </a:r>
                    </a:p>
                    <a:p>
                      <a:r>
                        <a:rPr lang="es-EC" sz="2400" dirty="0" smtClean="0">
                          <a:solidFill>
                            <a:schemeClr val="bg1"/>
                          </a:solidFill>
                        </a:rPr>
                        <a:t>Diseñar</a:t>
                      </a:r>
                    </a:p>
                    <a:p>
                      <a:r>
                        <a:rPr lang="es-EC" sz="2400" dirty="0" smtClean="0">
                          <a:solidFill>
                            <a:schemeClr val="bg1"/>
                          </a:solidFill>
                        </a:rPr>
                        <a:t>Formular</a:t>
                      </a:r>
                    </a:p>
                    <a:p>
                      <a:r>
                        <a:rPr lang="es-EC" sz="2400" dirty="0" smtClean="0">
                          <a:solidFill>
                            <a:schemeClr val="bg1"/>
                          </a:solidFill>
                        </a:rPr>
                        <a:t>Administrar</a:t>
                      </a:r>
                    </a:p>
                    <a:p>
                      <a:r>
                        <a:rPr lang="es-EC" sz="2400" dirty="0" smtClean="0">
                          <a:solidFill>
                            <a:schemeClr val="bg1"/>
                          </a:solidFill>
                        </a:rPr>
                        <a:t>Organizar</a:t>
                      </a:r>
                    </a:p>
                    <a:p>
                      <a:r>
                        <a:rPr lang="es-EC" sz="2400" dirty="0" smtClean="0">
                          <a:solidFill>
                            <a:schemeClr val="bg1"/>
                          </a:solidFill>
                        </a:rPr>
                        <a:t>Planear</a:t>
                      </a:r>
                    </a:p>
                    <a:p>
                      <a:r>
                        <a:rPr lang="es-EC" sz="2400" dirty="0" smtClean="0">
                          <a:solidFill>
                            <a:schemeClr val="bg1"/>
                          </a:solidFill>
                        </a:rPr>
                        <a:t>Preparar</a:t>
                      </a:r>
                    </a:p>
                    <a:p>
                      <a:r>
                        <a:rPr lang="es-EC" sz="2400" dirty="0" smtClean="0">
                          <a:solidFill>
                            <a:schemeClr val="bg1"/>
                          </a:solidFill>
                        </a:rPr>
                        <a:t>Proponer</a:t>
                      </a:r>
                    </a:p>
                    <a:p>
                      <a:r>
                        <a:rPr lang="es-EC" sz="2400" dirty="0" smtClean="0">
                          <a:solidFill>
                            <a:schemeClr val="bg1"/>
                          </a:solidFill>
                        </a:rPr>
                        <a:t>Trazar</a:t>
                      </a:r>
                    </a:p>
                    <a:p>
                      <a:r>
                        <a:rPr lang="es-EC" sz="2400" dirty="0" smtClean="0">
                          <a:solidFill>
                            <a:schemeClr val="bg1"/>
                          </a:solidFill>
                        </a:rPr>
                        <a:t>Sintetizar</a:t>
                      </a:r>
                    </a:p>
                    <a:p>
                      <a:r>
                        <a:rPr lang="es-EC" sz="2400" dirty="0" smtClean="0">
                          <a:solidFill>
                            <a:schemeClr val="bg1"/>
                          </a:solidFill>
                        </a:rPr>
                        <a:t>Redactar</a:t>
                      </a:r>
                      <a:endParaRPr lang="es-EC"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s-EC" sz="2400" dirty="0" smtClean="0">
                          <a:solidFill>
                            <a:schemeClr val="bg1"/>
                          </a:solidFill>
                        </a:rPr>
                        <a:t>Valorar</a:t>
                      </a:r>
                    </a:p>
                    <a:p>
                      <a:r>
                        <a:rPr lang="es-EC" sz="2400" dirty="0" smtClean="0">
                          <a:solidFill>
                            <a:schemeClr val="bg1"/>
                          </a:solidFill>
                        </a:rPr>
                        <a:t>Argumentar</a:t>
                      </a:r>
                    </a:p>
                    <a:p>
                      <a:r>
                        <a:rPr lang="es-EC" sz="2400" dirty="0" smtClean="0">
                          <a:solidFill>
                            <a:schemeClr val="bg1"/>
                          </a:solidFill>
                        </a:rPr>
                        <a:t>Evaluar</a:t>
                      </a:r>
                    </a:p>
                    <a:p>
                      <a:r>
                        <a:rPr lang="es-EC" sz="2400" dirty="0" smtClean="0">
                          <a:solidFill>
                            <a:schemeClr val="bg1"/>
                          </a:solidFill>
                        </a:rPr>
                        <a:t>Atacar</a:t>
                      </a:r>
                    </a:p>
                    <a:p>
                      <a:r>
                        <a:rPr lang="es-EC" sz="2400" dirty="0" smtClean="0">
                          <a:solidFill>
                            <a:schemeClr val="bg1"/>
                          </a:solidFill>
                        </a:rPr>
                        <a:t>Elegir</a:t>
                      </a:r>
                    </a:p>
                    <a:p>
                      <a:r>
                        <a:rPr lang="es-EC" sz="2400" dirty="0" smtClean="0">
                          <a:solidFill>
                            <a:schemeClr val="bg1"/>
                          </a:solidFill>
                        </a:rPr>
                        <a:t>Defender</a:t>
                      </a:r>
                    </a:p>
                    <a:p>
                      <a:r>
                        <a:rPr lang="es-EC" sz="2400" dirty="0" smtClean="0">
                          <a:solidFill>
                            <a:schemeClr val="bg1"/>
                          </a:solidFill>
                        </a:rPr>
                        <a:t>Estimar</a:t>
                      </a:r>
                    </a:p>
                    <a:p>
                      <a:r>
                        <a:rPr lang="es-EC" sz="2400" dirty="0" smtClean="0">
                          <a:solidFill>
                            <a:schemeClr val="bg1"/>
                          </a:solidFill>
                        </a:rPr>
                        <a:t>Evaluar</a:t>
                      </a:r>
                      <a:r>
                        <a:rPr lang="es-EC" sz="2400" baseline="0" dirty="0" smtClean="0">
                          <a:solidFill>
                            <a:schemeClr val="bg1"/>
                          </a:solidFill>
                        </a:rPr>
                        <a:t> </a:t>
                      </a:r>
                    </a:p>
                    <a:p>
                      <a:r>
                        <a:rPr lang="es-EC" sz="2400" baseline="0" dirty="0" smtClean="0">
                          <a:solidFill>
                            <a:schemeClr val="bg1"/>
                          </a:solidFill>
                        </a:rPr>
                        <a:t>Juzgar</a:t>
                      </a:r>
                    </a:p>
                    <a:p>
                      <a:r>
                        <a:rPr lang="es-EC" sz="2400" baseline="0" dirty="0" smtClean="0">
                          <a:solidFill>
                            <a:schemeClr val="bg1"/>
                          </a:solidFill>
                        </a:rPr>
                        <a:t>Predecir</a:t>
                      </a:r>
                    </a:p>
                    <a:p>
                      <a:r>
                        <a:rPr lang="es-EC" sz="2400" baseline="0" dirty="0" smtClean="0">
                          <a:solidFill>
                            <a:schemeClr val="bg1"/>
                          </a:solidFill>
                        </a:rPr>
                        <a:t>Calificar</a:t>
                      </a:r>
                    </a:p>
                    <a:p>
                      <a:r>
                        <a:rPr lang="es-EC" sz="2400" baseline="0" dirty="0" smtClean="0">
                          <a:solidFill>
                            <a:schemeClr val="bg1"/>
                          </a:solidFill>
                        </a:rPr>
                        <a:t>Otorgar</a:t>
                      </a:r>
                    </a:p>
                    <a:p>
                      <a:r>
                        <a:rPr lang="es-EC" sz="2400" baseline="0" dirty="0" smtClean="0">
                          <a:solidFill>
                            <a:schemeClr val="bg1"/>
                          </a:solidFill>
                        </a:rPr>
                        <a:t>Seleccionar</a:t>
                      </a:r>
                    </a:p>
                    <a:p>
                      <a:r>
                        <a:rPr lang="es-EC" sz="2400" baseline="0" dirty="0" smtClean="0">
                          <a:solidFill>
                            <a:schemeClr val="bg1"/>
                          </a:solidFill>
                        </a:rPr>
                        <a:t>Apoyar</a:t>
                      </a:r>
                    </a:p>
                    <a:p>
                      <a:r>
                        <a:rPr lang="es-EC" sz="2400" baseline="0" dirty="0" smtClean="0">
                          <a:solidFill>
                            <a:schemeClr val="bg1"/>
                          </a:solidFill>
                        </a:rPr>
                        <a:t>Valorar</a:t>
                      </a:r>
                      <a:endParaRPr lang="es-EC" sz="2400"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73309648"/>
                  </a:ext>
                </a:extLst>
              </a:tr>
            </a:tbl>
          </a:graphicData>
        </a:graphic>
      </p:graphicFrame>
    </p:spTree>
    <p:extLst>
      <p:ext uri="{BB962C8B-B14F-4D97-AF65-F5344CB8AC3E}">
        <p14:creationId xmlns:p14="http://schemas.microsoft.com/office/powerpoint/2010/main" val="30522885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23094" y="187559"/>
            <a:ext cx="8746305"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MARCO METODOLOGICO</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ángulo 3"/>
          <p:cNvSpPr/>
          <p:nvPr/>
        </p:nvSpPr>
        <p:spPr>
          <a:xfrm>
            <a:off x="83091" y="1128465"/>
            <a:ext cx="11801856" cy="882678"/>
          </a:xfrm>
          <a:prstGeom prst="rect">
            <a:avLst/>
          </a:prstGeom>
          <a:solidFill>
            <a:schemeClr val="accent4">
              <a:lumMod val="40000"/>
              <a:lumOff val="60000"/>
            </a:schemeClr>
          </a:solidFill>
        </p:spPr>
        <p:txBody>
          <a:bodyPr wrap="square">
            <a:spAutoFit/>
          </a:bodyPr>
          <a:lstStyle/>
          <a:p>
            <a:pPr lvl="1" algn="just">
              <a:lnSpc>
                <a:spcPct val="107000"/>
              </a:lnSpc>
              <a:spcAft>
                <a:spcPts val="800"/>
              </a:spcAft>
              <a:buSzPts val="1000"/>
              <a:tabLst>
                <a:tab pos="914400" algn="l"/>
              </a:tabLst>
            </a:pPr>
            <a:r>
              <a:rPr lang="es-EC" sz="2400" dirty="0">
                <a:solidFill>
                  <a:srgbClr val="111111"/>
                </a:solidFill>
                <a:latin typeface="Arial" panose="020B0604020202020204" pitchFamily="34" charset="0"/>
                <a:ea typeface="Times New Roman" panose="02020603050405020304" pitchFamily="18" charset="0"/>
                <a:cs typeface="Arial" panose="020B0604020202020204" pitchFamily="34" charset="0"/>
              </a:rPr>
              <a:t>Determinación de las técnicas de investigación utilizadas para ejecutar las actividades y los objetivos planteados.</a:t>
            </a:r>
            <a:endParaRPr lang="en-US" sz="2400" dirty="0">
              <a:solidFill>
                <a:srgbClr val="111111"/>
              </a:solidFill>
              <a:latin typeface="Arial" panose="020B0604020202020204" pitchFamily="34" charset="0"/>
              <a:ea typeface="Calibri" panose="020F0502020204030204" pitchFamily="34" charset="0"/>
              <a:cs typeface="Arial" panose="020B0604020202020204" pitchFamily="34" charset="0"/>
            </a:endParaRPr>
          </a:p>
        </p:txBody>
      </p:sp>
      <p:sp>
        <p:nvSpPr>
          <p:cNvPr id="5" name="Rectángulo 4"/>
          <p:cNvSpPr/>
          <p:nvPr/>
        </p:nvSpPr>
        <p:spPr>
          <a:xfrm>
            <a:off x="83091" y="2367528"/>
            <a:ext cx="5142755" cy="523220"/>
          </a:xfrm>
          <a:prstGeom prst="rect">
            <a:avLst/>
          </a:prstGeom>
          <a:solidFill>
            <a:schemeClr val="accent3">
              <a:lumMod val="75000"/>
            </a:schemeClr>
          </a:solidFill>
        </p:spPr>
        <p:txBody>
          <a:bodyPr wrap="none" lIns="91440" tIns="45720" rIns="91440" bIns="45720">
            <a:spAutoFit/>
          </a:bodyPr>
          <a:lstStyle/>
          <a:p>
            <a:pPr algn="ctr"/>
            <a:r>
              <a:rPr lang="es-ES" sz="2800" b="1" cap="none" spc="0" dirty="0" smtClean="0">
                <a:ln w="9525">
                  <a:solidFill>
                    <a:schemeClr val="bg1"/>
                  </a:solidFill>
                  <a:prstDash val="solid"/>
                </a:ln>
                <a:solidFill>
                  <a:schemeClr val="bg1"/>
                </a:solidFill>
                <a:latin typeface="Arial" panose="020B0604020202020204" pitchFamily="34" charset="0"/>
                <a:cs typeface="Arial" panose="020B0604020202020204" pitchFamily="34" charset="0"/>
              </a:rPr>
              <a:t>Cómo se realizará el estudio</a:t>
            </a:r>
            <a:endParaRPr lang="es-ES" sz="2800" b="1" cap="none" spc="0" dirty="0">
              <a:ln w="9525">
                <a:solidFill>
                  <a:schemeClr val="bg1"/>
                </a:solidFill>
                <a:prstDash val="solid"/>
              </a:ln>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293748" y="3873466"/>
            <a:ext cx="7359707" cy="523220"/>
          </a:xfrm>
          <a:prstGeom prst="rect">
            <a:avLst/>
          </a:prstGeom>
          <a:solidFill>
            <a:schemeClr val="accent3">
              <a:lumMod val="75000"/>
            </a:schemeClr>
          </a:solidFill>
        </p:spPr>
        <p:txBody>
          <a:bodyPr wrap="none" lIns="91440" tIns="45720" rIns="91440" bIns="45720">
            <a:spAutoFit/>
          </a:bodyPr>
          <a:lstStyle/>
          <a:p>
            <a:pPr algn="ctr"/>
            <a:r>
              <a:rPr lang="es-ES" sz="2800" b="1" dirty="0" smtClean="0">
                <a:ln w="9525">
                  <a:solidFill>
                    <a:schemeClr val="bg1"/>
                  </a:solidFill>
                  <a:prstDash val="solid"/>
                </a:ln>
                <a:solidFill>
                  <a:schemeClr val="bg1"/>
                </a:solidFill>
                <a:latin typeface="Arial" panose="020B0604020202020204" pitchFamily="34" charset="0"/>
                <a:cs typeface="Arial" panose="020B0604020202020204" pitchFamily="34" charset="0"/>
              </a:rPr>
              <a:t>Qué herramientas y técnicas se utilizarán</a:t>
            </a:r>
            <a:endParaRPr lang="es-ES" sz="2800" b="1" cap="none" spc="0" dirty="0">
              <a:ln w="9525">
                <a:solidFill>
                  <a:schemeClr val="bg1"/>
                </a:solidFill>
                <a:prstDash val="solid"/>
              </a:ln>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0" y="5714747"/>
            <a:ext cx="8146781" cy="523220"/>
          </a:xfrm>
          <a:prstGeom prst="rect">
            <a:avLst/>
          </a:prstGeom>
          <a:solidFill>
            <a:schemeClr val="accent3">
              <a:lumMod val="75000"/>
            </a:schemeClr>
          </a:solidFill>
        </p:spPr>
        <p:txBody>
          <a:bodyPr wrap="none" lIns="91440" tIns="45720" rIns="91440" bIns="45720">
            <a:spAutoFit/>
          </a:bodyPr>
          <a:lstStyle/>
          <a:p>
            <a:pPr algn="ctr"/>
            <a:r>
              <a:rPr lang="es-ES" sz="2800" b="1" dirty="0" smtClean="0">
                <a:ln w="9525">
                  <a:solidFill>
                    <a:schemeClr val="bg1"/>
                  </a:solidFill>
                  <a:prstDash val="solid"/>
                </a:ln>
                <a:solidFill>
                  <a:schemeClr val="bg1"/>
                </a:solidFill>
                <a:latin typeface="Arial" panose="020B0604020202020204" pitchFamily="34" charset="0"/>
                <a:cs typeface="Arial" panose="020B0604020202020204" pitchFamily="34" charset="0"/>
              </a:rPr>
              <a:t>Qué tipo de análisis se realizará con los datos</a:t>
            </a:r>
            <a:endParaRPr lang="es-ES" sz="2800" b="1" cap="none" spc="0" dirty="0">
              <a:ln w="9525">
                <a:solidFill>
                  <a:schemeClr val="bg1"/>
                </a:solidFill>
                <a:prstDash val="solid"/>
              </a:ln>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3973601" y="2903970"/>
            <a:ext cx="7911346" cy="707886"/>
          </a:xfrm>
          <a:prstGeom prst="rect">
            <a:avLst/>
          </a:prstGeom>
          <a:solidFill>
            <a:srgbClr val="E7C8F8"/>
          </a:solidFill>
        </p:spPr>
        <p:txBody>
          <a:bodyPr wrap="square">
            <a:spAutoFit/>
          </a:bodyPr>
          <a:lstStyle/>
          <a:p>
            <a:r>
              <a:rPr lang="en-US" sz="2000" dirty="0" smtClean="0">
                <a:solidFill>
                  <a:schemeClr val="bg1"/>
                </a:solidFill>
                <a:latin typeface="Arial" panose="020B0604020202020204" pitchFamily="34" charset="0"/>
                <a:cs typeface="Arial" panose="020B0604020202020204" pitchFamily="34" charset="0"/>
              </a:rPr>
              <a:t>El tipo de investigaciòn:</a:t>
            </a:r>
          </a:p>
          <a:p>
            <a:r>
              <a:rPr lang="en-US" sz="2000" dirty="0" smtClean="0">
                <a:solidFill>
                  <a:schemeClr val="bg1"/>
                </a:solidFill>
                <a:latin typeface="Arial" panose="020B0604020202020204" pitchFamily="34" charset="0"/>
                <a:cs typeface="Arial" panose="020B0604020202020204" pitchFamily="34" charset="0"/>
              </a:rPr>
              <a:t>Puede ser </a:t>
            </a:r>
            <a:r>
              <a:rPr lang="en-US" sz="2000" dirty="0">
                <a:solidFill>
                  <a:schemeClr val="bg1"/>
                </a:solidFill>
                <a:latin typeface="Arial" panose="020B0604020202020204" pitchFamily="34" charset="0"/>
                <a:cs typeface="Arial" panose="020B0604020202020204" pitchFamily="34" charset="0"/>
              </a:rPr>
              <a:t>descriptiva, cuantitativa, o de </a:t>
            </a:r>
            <a:r>
              <a:rPr lang="en-US" sz="2000" dirty="0" smtClean="0">
                <a:solidFill>
                  <a:schemeClr val="bg1"/>
                </a:solidFill>
                <a:latin typeface="Arial" panose="020B0604020202020204" pitchFamily="34" charset="0"/>
                <a:cs typeface="Arial" panose="020B0604020202020204" pitchFamily="34" charset="0"/>
              </a:rPr>
              <a:t>campo. Experimental</a:t>
            </a:r>
            <a:endParaRPr lang="en-US" sz="2000" dirty="0">
              <a:solidFill>
                <a:schemeClr val="bg1"/>
              </a:solidFill>
              <a:latin typeface="Arial" panose="020B0604020202020204" pitchFamily="34" charset="0"/>
              <a:cs typeface="Arial" panose="020B0604020202020204" pitchFamily="34" charset="0"/>
            </a:endParaRPr>
          </a:p>
        </p:txBody>
      </p:sp>
      <p:sp>
        <p:nvSpPr>
          <p:cNvPr id="9" name="Rectángulo 8"/>
          <p:cNvSpPr/>
          <p:nvPr/>
        </p:nvSpPr>
        <p:spPr>
          <a:xfrm>
            <a:off x="4073390" y="4409908"/>
            <a:ext cx="7972054" cy="707886"/>
          </a:xfrm>
          <a:prstGeom prst="rect">
            <a:avLst/>
          </a:prstGeom>
          <a:solidFill>
            <a:srgbClr val="E7C8F8"/>
          </a:solidFill>
        </p:spPr>
        <p:txBody>
          <a:bodyPr wrap="none">
            <a:spAutoFit/>
          </a:bodyPr>
          <a:lstStyle/>
          <a:p>
            <a:r>
              <a:rPr lang="es-ES" sz="2000" dirty="0" smtClean="0">
                <a:solidFill>
                  <a:schemeClr val="bg1"/>
                </a:solidFill>
                <a:latin typeface="Arial" panose="020B0604020202020204" pitchFamily="34" charset="0"/>
                <a:cs typeface="Arial" panose="020B0604020202020204" pitchFamily="34" charset="0"/>
              </a:rPr>
              <a:t>Cómo se recolectan los datos: Observación, encuestas, entrevistas. </a:t>
            </a:r>
          </a:p>
          <a:p>
            <a:r>
              <a:rPr lang="es-ES" sz="2000" dirty="0" smtClean="0">
                <a:solidFill>
                  <a:schemeClr val="bg1"/>
                </a:solidFill>
                <a:latin typeface="Arial" panose="020B0604020202020204" pitchFamily="34" charset="0"/>
                <a:cs typeface="Arial" panose="020B0604020202020204" pitchFamily="34" charset="0"/>
              </a:rPr>
              <a:t>Técnica; clasificación, registro, tabulación codificación</a:t>
            </a:r>
            <a:endParaRPr lang="en-US" sz="2000" dirty="0" smtClean="0">
              <a:solidFill>
                <a:schemeClr val="bg1"/>
              </a:solidFill>
              <a:latin typeface="Arial" panose="020B0604020202020204" pitchFamily="34" charset="0"/>
              <a:cs typeface="Arial" panose="020B0604020202020204" pitchFamily="34" charset="0"/>
            </a:endParaRPr>
          </a:p>
        </p:txBody>
      </p:sp>
      <p:sp>
        <p:nvSpPr>
          <p:cNvPr id="10" name="Rectángulo 9"/>
          <p:cNvSpPr/>
          <p:nvPr/>
        </p:nvSpPr>
        <p:spPr>
          <a:xfrm>
            <a:off x="2600230" y="6237967"/>
            <a:ext cx="9573455" cy="400110"/>
          </a:xfrm>
          <a:prstGeom prst="rect">
            <a:avLst/>
          </a:prstGeom>
          <a:solidFill>
            <a:srgbClr val="E7C8F8"/>
          </a:solidFill>
        </p:spPr>
        <p:txBody>
          <a:bodyPr wrap="none">
            <a:spAutoFit/>
          </a:bodyPr>
          <a:lstStyle/>
          <a:p>
            <a:r>
              <a:rPr lang="es-ES" sz="2000" dirty="0" err="1" smtClean="0">
                <a:solidFill>
                  <a:schemeClr val="bg1"/>
                </a:solidFill>
                <a:latin typeface="Arial" panose="020B0604020202020204" pitchFamily="34" charset="0"/>
                <a:cs typeface="Arial" panose="020B0604020202020204" pitchFamily="34" charset="0"/>
              </a:rPr>
              <a:t>Inducciòn</a:t>
            </a:r>
            <a:r>
              <a:rPr lang="es-ES" sz="2000" dirty="0" smtClean="0">
                <a:solidFill>
                  <a:schemeClr val="bg1"/>
                </a:solidFill>
                <a:latin typeface="Arial" panose="020B0604020202020204" pitchFamily="34" charset="0"/>
                <a:cs typeface="Arial" panose="020B0604020202020204" pitchFamily="34" charset="0"/>
              </a:rPr>
              <a:t>, deducción, análisis, síntesis. En la estadística; descriptiva, inferenciales</a:t>
            </a:r>
          </a:p>
        </p:txBody>
      </p:sp>
    </p:spTree>
    <p:extLst>
      <p:ext uri="{BB962C8B-B14F-4D97-AF65-F5344CB8AC3E}">
        <p14:creationId xmlns:p14="http://schemas.microsoft.com/office/powerpoint/2010/main" val="2705423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4">
            <a:extLst>
              <a:ext uri="{FF2B5EF4-FFF2-40B4-BE49-F238E27FC236}">
                <a16:creationId xmlns:a16="http://schemas.microsoft.com/office/drawing/2014/main" id="{C054771A-98CA-7D66-238D-7C5AF674C49B}"/>
              </a:ext>
            </a:extLst>
          </p:cNvPr>
          <p:cNvSpPr/>
          <p:nvPr/>
        </p:nvSpPr>
        <p:spPr>
          <a:xfrm>
            <a:off x="7304441" y="0"/>
            <a:ext cx="4870244" cy="523220"/>
          </a:xfrm>
          <a:prstGeom prst="rect">
            <a:avLst/>
          </a:prstGeom>
          <a:solidFill>
            <a:srgbClr val="BD9BEF"/>
          </a:solidFill>
        </p:spPr>
        <p:txBody>
          <a:bodyPr wrap="none" lIns="91440" tIns="45720" rIns="91440" bIns="45720">
            <a:spAutoFit/>
          </a:bodyPr>
          <a:lstStyle/>
          <a:p>
            <a:pPr algn="ctr"/>
            <a:r>
              <a:rPr lang="es-ES" sz="2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2  ANALISIS DEL PROBLEMA</a:t>
            </a:r>
            <a:r>
              <a:rPr lang="es-ES" sz="28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p>
        </p:txBody>
      </p:sp>
      <p:sp>
        <p:nvSpPr>
          <p:cNvPr id="5" name="4 Rectángulo redondeado"/>
          <p:cNvSpPr/>
          <p:nvPr/>
        </p:nvSpPr>
        <p:spPr>
          <a:xfrm>
            <a:off x="2609453" y="3332748"/>
            <a:ext cx="7785831" cy="7820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BAJO RENDIMIENTO ACADÉMICO EN MATEMATICA</a:t>
            </a:r>
          </a:p>
        </p:txBody>
      </p:sp>
      <p:sp>
        <p:nvSpPr>
          <p:cNvPr id="6" name="5 Rectángulo redondeado"/>
          <p:cNvSpPr/>
          <p:nvPr/>
        </p:nvSpPr>
        <p:spPr>
          <a:xfrm>
            <a:off x="1779274" y="4656218"/>
            <a:ext cx="2671011" cy="7820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EXCESO DE TAREAS</a:t>
            </a:r>
          </a:p>
        </p:txBody>
      </p:sp>
      <p:sp>
        <p:nvSpPr>
          <p:cNvPr id="7" name="6 Rectángulo redondeado"/>
          <p:cNvSpPr/>
          <p:nvPr/>
        </p:nvSpPr>
        <p:spPr>
          <a:xfrm>
            <a:off x="4824663" y="4624135"/>
            <a:ext cx="2887580" cy="7820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NIVEL DE DIFICULTAD ALTO</a:t>
            </a:r>
          </a:p>
        </p:txBody>
      </p:sp>
      <p:sp>
        <p:nvSpPr>
          <p:cNvPr id="8" name="7 Rectángulo redondeado"/>
          <p:cNvSpPr/>
          <p:nvPr/>
        </p:nvSpPr>
        <p:spPr>
          <a:xfrm>
            <a:off x="8301789" y="4656218"/>
            <a:ext cx="2875549" cy="7820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 PERDIDA DE  CLASES CONTINUAS</a:t>
            </a:r>
          </a:p>
        </p:txBody>
      </p:sp>
      <p:sp>
        <p:nvSpPr>
          <p:cNvPr id="9" name="8 Rectángulo redondeado"/>
          <p:cNvSpPr/>
          <p:nvPr/>
        </p:nvSpPr>
        <p:spPr>
          <a:xfrm>
            <a:off x="1779273" y="5787188"/>
            <a:ext cx="2671012" cy="782052"/>
          </a:xfrm>
          <a:prstGeom prst="roundRect">
            <a:avLst/>
          </a:prstGeom>
          <a:solidFill>
            <a:schemeClr val="accent5">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PARADIGMAS NO SUPERADOS</a:t>
            </a:r>
          </a:p>
        </p:txBody>
      </p:sp>
      <p:sp>
        <p:nvSpPr>
          <p:cNvPr id="10" name="9 Rectángulo redondeado"/>
          <p:cNvSpPr/>
          <p:nvPr/>
        </p:nvSpPr>
        <p:spPr>
          <a:xfrm>
            <a:off x="4824663" y="5787188"/>
            <a:ext cx="2887580" cy="782052"/>
          </a:xfrm>
          <a:prstGeom prst="roundRect">
            <a:avLst/>
          </a:prstGeom>
          <a:solidFill>
            <a:schemeClr val="accent5">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METODOS PASIVOS</a:t>
            </a:r>
          </a:p>
        </p:txBody>
      </p:sp>
      <p:sp>
        <p:nvSpPr>
          <p:cNvPr id="11" name="10 Rectángulo redondeado"/>
          <p:cNvSpPr/>
          <p:nvPr/>
        </p:nvSpPr>
        <p:spPr>
          <a:xfrm>
            <a:off x="8301788" y="5755105"/>
            <a:ext cx="2875550" cy="782052"/>
          </a:xfrm>
          <a:prstGeom prst="roundRect">
            <a:avLst/>
          </a:prstGeom>
          <a:solidFill>
            <a:schemeClr val="accent5">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DOCENTES SIN PERFIL ADECUADO</a:t>
            </a:r>
          </a:p>
        </p:txBody>
      </p:sp>
      <p:sp>
        <p:nvSpPr>
          <p:cNvPr id="12" name="11 Rectángulo redondeado"/>
          <p:cNvSpPr/>
          <p:nvPr/>
        </p:nvSpPr>
        <p:spPr>
          <a:xfrm>
            <a:off x="2260534" y="1846848"/>
            <a:ext cx="3927009" cy="1124952"/>
          </a:xfrm>
          <a:prstGeom prst="roundRect">
            <a:avLst/>
          </a:prstGeom>
          <a:solidFill>
            <a:schemeClr val="accent3">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ALTO PORCENTAJE DE ESTUDIANTES A SUPLETORIOS, PIERDEN EL AÑO</a:t>
            </a:r>
          </a:p>
        </p:txBody>
      </p:sp>
      <p:sp>
        <p:nvSpPr>
          <p:cNvPr id="13" name="12 Rectángulo redondeado"/>
          <p:cNvSpPr/>
          <p:nvPr/>
        </p:nvSpPr>
        <p:spPr>
          <a:xfrm>
            <a:off x="6313174" y="1989215"/>
            <a:ext cx="3745226" cy="782052"/>
          </a:xfrm>
          <a:prstGeom prst="roundRect">
            <a:avLst/>
          </a:prstGeom>
          <a:solidFill>
            <a:schemeClr val="accent3">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DESERCION ESCOLAR</a:t>
            </a:r>
          </a:p>
        </p:txBody>
      </p:sp>
      <p:sp>
        <p:nvSpPr>
          <p:cNvPr id="14" name="13 Rectángulo redondeado"/>
          <p:cNvSpPr/>
          <p:nvPr/>
        </p:nvSpPr>
        <p:spPr>
          <a:xfrm>
            <a:off x="4450285" y="918409"/>
            <a:ext cx="3474516" cy="782052"/>
          </a:xfrm>
          <a:prstGeom prst="roundRect">
            <a:avLst/>
          </a:prstGeom>
          <a:solidFill>
            <a:schemeClr val="accent3">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ABANDO DE HOGAR. SUICIDIOS</a:t>
            </a:r>
          </a:p>
        </p:txBody>
      </p:sp>
      <p:sp>
        <p:nvSpPr>
          <p:cNvPr id="15" name="14 Abrir llave"/>
          <p:cNvSpPr/>
          <p:nvPr/>
        </p:nvSpPr>
        <p:spPr>
          <a:xfrm>
            <a:off x="759389" y="4463716"/>
            <a:ext cx="936363" cy="221381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C"/>
          </a:p>
        </p:txBody>
      </p:sp>
      <p:sp>
        <p:nvSpPr>
          <p:cNvPr id="16" name="15 Abrir llave"/>
          <p:cNvSpPr/>
          <p:nvPr/>
        </p:nvSpPr>
        <p:spPr>
          <a:xfrm>
            <a:off x="1324171" y="3134226"/>
            <a:ext cx="936363" cy="1179095"/>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C"/>
          </a:p>
        </p:txBody>
      </p:sp>
      <p:sp>
        <p:nvSpPr>
          <p:cNvPr id="17" name="16 Abrir llave"/>
          <p:cNvSpPr/>
          <p:nvPr/>
        </p:nvSpPr>
        <p:spPr>
          <a:xfrm>
            <a:off x="827568" y="806116"/>
            <a:ext cx="936363" cy="2081463"/>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C"/>
          </a:p>
        </p:txBody>
      </p:sp>
      <p:sp>
        <p:nvSpPr>
          <p:cNvPr id="18" name="17 Terminador"/>
          <p:cNvSpPr/>
          <p:nvPr/>
        </p:nvSpPr>
        <p:spPr>
          <a:xfrm>
            <a:off x="414484" y="523220"/>
            <a:ext cx="418494" cy="1979193"/>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b="1" dirty="0">
                <a:latin typeface="Arial" panose="020B0604020202020204" pitchFamily="34" charset="0"/>
                <a:cs typeface="Arial" panose="020B0604020202020204" pitchFamily="34" charset="0"/>
              </a:rPr>
              <a:t>EFECTOS</a:t>
            </a:r>
          </a:p>
        </p:txBody>
      </p:sp>
      <p:sp>
        <p:nvSpPr>
          <p:cNvPr id="19" name="18 Terminador"/>
          <p:cNvSpPr/>
          <p:nvPr/>
        </p:nvSpPr>
        <p:spPr>
          <a:xfrm>
            <a:off x="205237" y="4765508"/>
            <a:ext cx="418494" cy="1979193"/>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b="1" dirty="0">
                <a:latin typeface="Arial" panose="020B0604020202020204" pitchFamily="34" charset="0"/>
                <a:cs typeface="Arial" panose="020B0604020202020204" pitchFamily="34" charset="0"/>
              </a:rPr>
              <a:t>CAUSAS</a:t>
            </a:r>
          </a:p>
        </p:txBody>
      </p:sp>
      <p:sp>
        <p:nvSpPr>
          <p:cNvPr id="20" name="19 Terminador"/>
          <p:cNvSpPr/>
          <p:nvPr/>
        </p:nvSpPr>
        <p:spPr>
          <a:xfrm>
            <a:off x="759389" y="2671011"/>
            <a:ext cx="418494" cy="1910013"/>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200" b="1" dirty="0">
                <a:latin typeface="Arial" panose="020B0604020202020204" pitchFamily="34" charset="0"/>
                <a:cs typeface="Arial" panose="020B0604020202020204" pitchFamily="34" charset="0"/>
              </a:rPr>
              <a:t>PROBLEMA</a:t>
            </a:r>
          </a:p>
        </p:txBody>
      </p:sp>
    </p:spTree>
    <p:extLst>
      <p:ext uri="{BB962C8B-B14F-4D97-AF65-F5344CB8AC3E}">
        <p14:creationId xmlns:p14="http://schemas.microsoft.com/office/powerpoint/2010/main" val="23733174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1)">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heel(1)">
                                      <p:cBhvr>
                                        <p:cTn id="48" dur="2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heel(1)">
                                      <p:cBhvr>
                                        <p:cTn id="58" dur="2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fltVal val="0"/>
                                          </p:val>
                                        </p:tav>
                                        <p:tav tm="100000">
                                          <p:val>
                                            <p:strVal val="#ppt_w"/>
                                          </p:val>
                                        </p:tav>
                                      </p:tavLst>
                                    </p:anim>
                                    <p:anim calcmode="lin" valueType="num">
                                      <p:cBhvr>
                                        <p:cTn id="64" dur="1000" fill="hold"/>
                                        <p:tgtEl>
                                          <p:spTgt spid="12"/>
                                        </p:tgtEl>
                                        <p:attrNameLst>
                                          <p:attrName>ppt_h</p:attrName>
                                        </p:attrNameLst>
                                      </p:cBhvr>
                                      <p:tavLst>
                                        <p:tav tm="0">
                                          <p:val>
                                            <p:fltVal val="0"/>
                                          </p:val>
                                        </p:tav>
                                        <p:tav tm="100000">
                                          <p:val>
                                            <p:strVal val="#ppt_h"/>
                                          </p:val>
                                        </p:tav>
                                      </p:tavLst>
                                    </p:anim>
                                    <p:anim calcmode="lin" valueType="num">
                                      <p:cBhvr>
                                        <p:cTn id="65" dur="1000" fill="hold"/>
                                        <p:tgtEl>
                                          <p:spTgt spid="12"/>
                                        </p:tgtEl>
                                        <p:attrNameLst>
                                          <p:attrName>style.rotation</p:attrName>
                                        </p:attrNameLst>
                                      </p:cBhvr>
                                      <p:tavLst>
                                        <p:tav tm="0">
                                          <p:val>
                                            <p:fltVal val="90"/>
                                          </p:val>
                                        </p:tav>
                                        <p:tav tm="100000">
                                          <p:val>
                                            <p:fltVal val="0"/>
                                          </p:val>
                                        </p:tav>
                                      </p:tavLst>
                                    </p:anim>
                                    <p:animEffect transition="in" filter="fade">
                                      <p:cBhvr>
                                        <p:cTn id="66" dur="1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1000" fill="hold"/>
                                        <p:tgtEl>
                                          <p:spTgt spid="13"/>
                                        </p:tgtEl>
                                        <p:attrNameLst>
                                          <p:attrName>ppt_w</p:attrName>
                                        </p:attrNameLst>
                                      </p:cBhvr>
                                      <p:tavLst>
                                        <p:tav tm="0">
                                          <p:val>
                                            <p:fltVal val="0"/>
                                          </p:val>
                                        </p:tav>
                                        <p:tav tm="100000">
                                          <p:val>
                                            <p:strVal val="#ppt_w"/>
                                          </p:val>
                                        </p:tav>
                                      </p:tavLst>
                                    </p:anim>
                                    <p:anim calcmode="lin" valueType="num">
                                      <p:cBhvr>
                                        <p:cTn id="72" dur="1000" fill="hold"/>
                                        <p:tgtEl>
                                          <p:spTgt spid="13"/>
                                        </p:tgtEl>
                                        <p:attrNameLst>
                                          <p:attrName>ppt_h</p:attrName>
                                        </p:attrNameLst>
                                      </p:cBhvr>
                                      <p:tavLst>
                                        <p:tav tm="0">
                                          <p:val>
                                            <p:fltVal val="0"/>
                                          </p:val>
                                        </p:tav>
                                        <p:tav tm="100000">
                                          <p:val>
                                            <p:strVal val="#ppt_h"/>
                                          </p:val>
                                        </p:tav>
                                      </p:tavLst>
                                    </p:anim>
                                    <p:anim calcmode="lin" valueType="num">
                                      <p:cBhvr>
                                        <p:cTn id="73" dur="1000" fill="hold"/>
                                        <p:tgtEl>
                                          <p:spTgt spid="13"/>
                                        </p:tgtEl>
                                        <p:attrNameLst>
                                          <p:attrName>style.rotation</p:attrName>
                                        </p:attrNameLst>
                                      </p:cBhvr>
                                      <p:tavLst>
                                        <p:tav tm="0">
                                          <p:val>
                                            <p:fltVal val="90"/>
                                          </p:val>
                                        </p:tav>
                                        <p:tav tm="100000">
                                          <p:val>
                                            <p:fltVal val="0"/>
                                          </p:val>
                                        </p:tav>
                                      </p:tavLst>
                                    </p:anim>
                                    <p:animEffect transition="in" filter="fade">
                                      <p:cBhvr>
                                        <p:cTn id="74" dur="10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ppt_x"/>
                                          </p:val>
                                        </p:tav>
                                        <p:tav tm="100000">
                                          <p:val>
                                            <p:strVal val="#ppt_x"/>
                                          </p:val>
                                        </p:tav>
                                      </p:tavLst>
                                    </p:anim>
                                    <p:anim calcmode="lin" valueType="num">
                                      <p:cBhvr additive="base">
                                        <p:cTn id="8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additive="base">
                                        <p:cTn id="93" dur="500" fill="hold"/>
                                        <p:tgtEl>
                                          <p:spTgt spid="19"/>
                                        </p:tgtEl>
                                        <p:attrNameLst>
                                          <p:attrName>ppt_x</p:attrName>
                                        </p:attrNameLst>
                                      </p:cBhvr>
                                      <p:tavLst>
                                        <p:tav tm="0">
                                          <p:val>
                                            <p:strVal val="#ppt_x"/>
                                          </p:val>
                                        </p:tav>
                                        <p:tav tm="100000">
                                          <p:val>
                                            <p:strVal val="#ppt_x"/>
                                          </p:val>
                                        </p:tav>
                                      </p:tavLst>
                                    </p:anim>
                                    <p:anim calcmode="lin" valueType="num">
                                      <p:cBhvr additive="base">
                                        <p:cTn id="9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anim calcmode="lin" valueType="num">
                                      <p:cBhvr additive="base">
                                        <p:cTn id="99" dur="500" fill="hold"/>
                                        <p:tgtEl>
                                          <p:spTgt spid="16"/>
                                        </p:tgtEl>
                                        <p:attrNameLst>
                                          <p:attrName>ppt_x</p:attrName>
                                        </p:attrNameLst>
                                      </p:cBhvr>
                                      <p:tavLst>
                                        <p:tav tm="0">
                                          <p:val>
                                            <p:strVal val="#ppt_x"/>
                                          </p:val>
                                        </p:tav>
                                        <p:tav tm="100000">
                                          <p:val>
                                            <p:strVal val="#ppt_x"/>
                                          </p:val>
                                        </p:tav>
                                      </p:tavLst>
                                    </p:anim>
                                    <p:anim calcmode="lin" valueType="num">
                                      <p:cBhvr additive="base">
                                        <p:cTn id="10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additive="base">
                                        <p:cTn id="105" dur="500" fill="hold"/>
                                        <p:tgtEl>
                                          <p:spTgt spid="20"/>
                                        </p:tgtEl>
                                        <p:attrNameLst>
                                          <p:attrName>ppt_x</p:attrName>
                                        </p:attrNameLst>
                                      </p:cBhvr>
                                      <p:tavLst>
                                        <p:tav tm="0">
                                          <p:val>
                                            <p:strVal val="#ppt_x"/>
                                          </p:val>
                                        </p:tav>
                                        <p:tav tm="100000">
                                          <p:val>
                                            <p:strVal val="#ppt_x"/>
                                          </p:val>
                                        </p:tav>
                                      </p:tavLst>
                                    </p:anim>
                                    <p:anim calcmode="lin" valueType="num">
                                      <p:cBhvr additive="base">
                                        <p:cTn id="10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additive="base">
                                        <p:cTn id="111" dur="500" fill="hold"/>
                                        <p:tgtEl>
                                          <p:spTgt spid="17"/>
                                        </p:tgtEl>
                                        <p:attrNameLst>
                                          <p:attrName>ppt_x</p:attrName>
                                        </p:attrNameLst>
                                      </p:cBhvr>
                                      <p:tavLst>
                                        <p:tav tm="0">
                                          <p:val>
                                            <p:strVal val="#ppt_x"/>
                                          </p:val>
                                        </p:tav>
                                        <p:tav tm="100000">
                                          <p:val>
                                            <p:strVal val="#ppt_x"/>
                                          </p:val>
                                        </p:tav>
                                      </p:tavLst>
                                    </p:anim>
                                    <p:anim calcmode="lin" valueType="num">
                                      <p:cBhvr additive="base">
                                        <p:cTn id="1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additive="base">
                                        <p:cTn id="117" dur="500" fill="hold"/>
                                        <p:tgtEl>
                                          <p:spTgt spid="18"/>
                                        </p:tgtEl>
                                        <p:attrNameLst>
                                          <p:attrName>ppt_x</p:attrName>
                                        </p:attrNameLst>
                                      </p:cBhvr>
                                      <p:tavLst>
                                        <p:tav tm="0">
                                          <p:val>
                                            <p:strVal val="#ppt_x"/>
                                          </p:val>
                                        </p:tav>
                                        <p:tav tm="100000">
                                          <p:val>
                                            <p:strVal val="#ppt_x"/>
                                          </p:val>
                                        </p:tav>
                                      </p:tavLst>
                                    </p:anim>
                                    <p:anim calcmode="lin" valueType="num">
                                      <p:cBhvr additive="base">
                                        <p:cTn id="1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4AC714-D39A-4455-A944-6A617DF3FB22}"/>
              </a:ext>
            </a:extLst>
          </p:cNvPr>
          <p:cNvSpPr txBox="1"/>
          <p:nvPr/>
        </p:nvSpPr>
        <p:spPr>
          <a:xfrm>
            <a:off x="167640" y="274320"/>
            <a:ext cx="12024360" cy="954107"/>
          </a:xfrm>
          <a:prstGeom prst="rect">
            <a:avLst/>
          </a:prstGeom>
          <a:solidFill>
            <a:srgbClr val="92D050"/>
          </a:solidFill>
        </p:spPr>
        <p:txBody>
          <a:bodyPr wrap="square" rtlCol="0">
            <a:spAutoFit/>
          </a:bodyPr>
          <a:lstStyle/>
          <a:p>
            <a:pPr algn="just"/>
            <a:r>
              <a:rPr lang="es-MX" sz="2800" dirty="0">
                <a:solidFill>
                  <a:schemeClr val="bg1"/>
                </a:solidFill>
                <a:latin typeface="Arial" panose="020B0604020202020204" pitchFamily="34" charset="0"/>
                <a:cs typeface="Arial" panose="020B0604020202020204" pitchFamily="34" charset="0"/>
              </a:rPr>
              <a:t>El análisis de objetivos es convertir el negativismo del árbol de problemas a una visión positiva</a:t>
            </a:r>
            <a:endParaRPr lang="es-EC"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6409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4">
            <a:extLst>
              <a:ext uri="{FF2B5EF4-FFF2-40B4-BE49-F238E27FC236}">
                <a16:creationId xmlns:a16="http://schemas.microsoft.com/office/drawing/2014/main" id="{C054771A-98CA-7D66-238D-7C5AF674C49B}"/>
              </a:ext>
            </a:extLst>
          </p:cNvPr>
          <p:cNvSpPr/>
          <p:nvPr/>
        </p:nvSpPr>
        <p:spPr>
          <a:xfrm>
            <a:off x="7431078" y="0"/>
            <a:ext cx="4616970" cy="523220"/>
          </a:xfrm>
          <a:prstGeom prst="rect">
            <a:avLst/>
          </a:prstGeom>
          <a:solidFill>
            <a:srgbClr val="BD9BEF"/>
          </a:solidFill>
        </p:spPr>
        <p:txBody>
          <a:bodyPr wrap="none" lIns="91440" tIns="45720" rIns="91440" bIns="45720">
            <a:spAutoFit/>
          </a:bodyPr>
          <a:lstStyle/>
          <a:p>
            <a:pPr algn="ctr"/>
            <a:r>
              <a:rPr lang="es-ES" sz="2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3 ANALISIS DE OBJETIVOS</a:t>
            </a:r>
            <a:r>
              <a:rPr lang="es-ES" sz="28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p>
        </p:txBody>
      </p:sp>
      <p:sp>
        <p:nvSpPr>
          <p:cNvPr id="5" name="4 Rectángulo redondeado"/>
          <p:cNvSpPr/>
          <p:nvPr/>
        </p:nvSpPr>
        <p:spPr>
          <a:xfrm>
            <a:off x="2609453" y="3332748"/>
            <a:ext cx="7785831" cy="7820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MEJORAR DEL RENDIMIENTO ACADÉMICO EN MATEMATICA</a:t>
            </a:r>
          </a:p>
        </p:txBody>
      </p:sp>
      <p:sp>
        <p:nvSpPr>
          <p:cNvPr id="6" name="5 Rectángulo redondeado"/>
          <p:cNvSpPr/>
          <p:nvPr/>
        </p:nvSpPr>
        <p:spPr>
          <a:xfrm>
            <a:off x="1779274" y="4656218"/>
            <a:ext cx="2671011" cy="7820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TAREAS DOSIFICADAS</a:t>
            </a:r>
          </a:p>
        </p:txBody>
      </p:sp>
      <p:sp>
        <p:nvSpPr>
          <p:cNvPr id="7" name="6 Rectángulo redondeado"/>
          <p:cNvSpPr/>
          <p:nvPr/>
        </p:nvSpPr>
        <p:spPr>
          <a:xfrm>
            <a:off x="4824663" y="4624135"/>
            <a:ext cx="2887580" cy="7820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dirty="0">
                <a:solidFill>
                  <a:schemeClr val="bg1"/>
                </a:solidFill>
                <a:latin typeface="Arial Black" panose="020B0A04020102020204" pitchFamily="34" charset="0"/>
              </a:rPr>
              <a:t>CAPACIDAD DE RESOLUCION</a:t>
            </a:r>
            <a:endParaRPr lang="es-EC" dirty="0">
              <a:solidFill>
                <a:schemeClr val="bg1"/>
              </a:solidFill>
              <a:latin typeface="Arial Black" panose="020B0A04020102020204" pitchFamily="34" charset="0"/>
            </a:endParaRPr>
          </a:p>
        </p:txBody>
      </p:sp>
      <p:sp>
        <p:nvSpPr>
          <p:cNvPr id="8" name="7 Rectángulo redondeado"/>
          <p:cNvSpPr/>
          <p:nvPr/>
        </p:nvSpPr>
        <p:spPr>
          <a:xfrm>
            <a:off x="8301789" y="4581024"/>
            <a:ext cx="2875549" cy="85724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 APROVECHAN EL TIEMPO ADECUADAMENTE</a:t>
            </a:r>
          </a:p>
        </p:txBody>
      </p:sp>
      <p:sp>
        <p:nvSpPr>
          <p:cNvPr id="9" name="8 Rectángulo redondeado"/>
          <p:cNvSpPr/>
          <p:nvPr/>
        </p:nvSpPr>
        <p:spPr>
          <a:xfrm>
            <a:off x="1779273" y="5787188"/>
            <a:ext cx="2671012" cy="782052"/>
          </a:xfrm>
          <a:prstGeom prst="roundRect">
            <a:avLst/>
          </a:prstGeom>
          <a:solidFill>
            <a:schemeClr val="accent5">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PARADIGMAS  SUPERADOS</a:t>
            </a:r>
          </a:p>
        </p:txBody>
      </p:sp>
      <p:sp>
        <p:nvSpPr>
          <p:cNvPr id="10" name="9 Rectángulo redondeado"/>
          <p:cNvSpPr/>
          <p:nvPr/>
        </p:nvSpPr>
        <p:spPr>
          <a:xfrm>
            <a:off x="4824663" y="5787188"/>
            <a:ext cx="2887580" cy="782052"/>
          </a:xfrm>
          <a:prstGeom prst="roundRect">
            <a:avLst/>
          </a:prstGeom>
          <a:solidFill>
            <a:schemeClr val="accent5">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METODOS ACTIVOS</a:t>
            </a:r>
          </a:p>
        </p:txBody>
      </p:sp>
      <p:sp>
        <p:nvSpPr>
          <p:cNvPr id="11" name="10 Rectángulo redondeado"/>
          <p:cNvSpPr/>
          <p:nvPr/>
        </p:nvSpPr>
        <p:spPr>
          <a:xfrm>
            <a:off x="8301788" y="5755105"/>
            <a:ext cx="2875550" cy="782052"/>
          </a:xfrm>
          <a:prstGeom prst="roundRect">
            <a:avLst/>
          </a:prstGeom>
          <a:solidFill>
            <a:schemeClr val="accent5">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DOCENTES COMPROMETIDOS</a:t>
            </a:r>
          </a:p>
        </p:txBody>
      </p:sp>
      <p:sp>
        <p:nvSpPr>
          <p:cNvPr id="12" name="11 Rectángulo redondeado"/>
          <p:cNvSpPr/>
          <p:nvPr/>
        </p:nvSpPr>
        <p:spPr>
          <a:xfrm>
            <a:off x="2260534" y="1846848"/>
            <a:ext cx="3927009" cy="1124952"/>
          </a:xfrm>
          <a:prstGeom prst="roundRect">
            <a:avLst/>
          </a:prstGeom>
          <a:solidFill>
            <a:schemeClr val="accent3">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ALTO PORCENTAJE DE ESTUDIANTES ALCANZAN LOS APRENDIZAJES</a:t>
            </a:r>
          </a:p>
        </p:txBody>
      </p:sp>
      <p:sp>
        <p:nvSpPr>
          <p:cNvPr id="13" name="12 Rectángulo redondeado"/>
          <p:cNvSpPr/>
          <p:nvPr/>
        </p:nvSpPr>
        <p:spPr>
          <a:xfrm>
            <a:off x="6313174" y="1989215"/>
            <a:ext cx="3745226" cy="782052"/>
          </a:xfrm>
          <a:prstGeom prst="roundRect">
            <a:avLst/>
          </a:prstGeom>
          <a:solidFill>
            <a:schemeClr val="accent3">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dirty="0">
                <a:solidFill>
                  <a:schemeClr val="bg1"/>
                </a:solidFill>
                <a:latin typeface="Arial Black" panose="020B0A04020102020204" pitchFamily="34" charset="0"/>
              </a:rPr>
              <a:t>PERMANENCIA EN EL SISTEMA ESCOLAR</a:t>
            </a:r>
            <a:endParaRPr lang="es-EC" dirty="0">
              <a:solidFill>
                <a:schemeClr val="bg1"/>
              </a:solidFill>
              <a:latin typeface="Arial Black" panose="020B0A04020102020204" pitchFamily="34" charset="0"/>
            </a:endParaRPr>
          </a:p>
        </p:txBody>
      </p:sp>
      <p:sp>
        <p:nvSpPr>
          <p:cNvPr id="14" name="13 Rectángulo redondeado"/>
          <p:cNvSpPr/>
          <p:nvPr/>
        </p:nvSpPr>
        <p:spPr>
          <a:xfrm>
            <a:off x="4450285" y="918409"/>
            <a:ext cx="3474516" cy="782052"/>
          </a:xfrm>
          <a:prstGeom prst="roundRect">
            <a:avLst/>
          </a:prstGeom>
          <a:solidFill>
            <a:schemeClr val="accent3">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dirty="0">
                <a:solidFill>
                  <a:schemeClr val="bg1"/>
                </a:solidFill>
                <a:latin typeface="Arial Black" panose="020B0A04020102020204" pitchFamily="34" charset="0"/>
              </a:rPr>
              <a:t>PROYECTO DE VIDA DEFINIDO</a:t>
            </a:r>
            <a:endParaRPr lang="es-EC" dirty="0">
              <a:solidFill>
                <a:schemeClr val="bg1"/>
              </a:solidFill>
              <a:latin typeface="Arial Black" panose="020B0A04020102020204" pitchFamily="34" charset="0"/>
            </a:endParaRPr>
          </a:p>
        </p:txBody>
      </p:sp>
      <p:sp>
        <p:nvSpPr>
          <p:cNvPr id="15" name="14 Abrir llave"/>
          <p:cNvSpPr/>
          <p:nvPr/>
        </p:nvSpPr>
        <p:spPr>
          <a:xfrm>
            <a:off x="1094122" y="4475747"/>
            <a:ext cx="936363" cy="221381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C"/>
          </a:p>
        </p:txBody>
      </p:sp>
      <p:sp>
        <p:nvSpPr>
          <p:cNvPr id="16" name="15 Abrir llave"/>
          <p:cNvSpPr/>
          <p:nvPr/>
        </p:nvSpPr>
        <p:spPr>
          <a:xfrm>
            <a:off x="1324171" y="3134226"/>
            <a:ext cx="936363" cy="1179095"/>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C"/>
          </a:p>
        </p:txBody>
      </p:sp>
      <p:sp>
        <p:nvSpPr>
          <p:cNvPr id="17" name="16 Abrir llave"/>
          <p:cNvSpPr/>
          <p:nvPr/>
        </p:nvSpPr>
        <p:spPr>
          <a:xfrm>
            <a:off x="827568" y="806116"/>
            <a:ext cx="936363" cy="2081463"/>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C"/>
          </a:p>
        </p:txBody>
      </p:sp>
      <p:sp>
        <p:nvSpPr>
          <p:cNvPr id="18" name="17 Terminador"/>
          <p:cNvSpPr/>
          <p:nvPr/>
        </p:nvSpPr>
        <p:spPr>
          <a:xfrm>
            <a:off x="143952" y="216970"/>
            <a:ext cx="909687" cy="1930420"/>
          </a:xfrm>
          <a:prstGeom prst="flowChartTerminator">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400" b="1" dirty="0">
                <a:latin typeface="Arial" panose="020B0604020202020204" pitchFamily="34" charset="0"/>
                <a:cs typeface="Arial" panose="020B0604020202020204" pitchFamily="34" charset="0"/>
              </a:rPr>
              <a:t>FINES</a:t>
            </a:r>
            <a:endParaRPr lang="es-EC" sz="1400" b="1" dirty="0">
              <a:latin typeface="Arial" panose="020B0604020202020204" pitchFamily="34" charset="0"/>
              <a:cs typeface="Arial" panose="020B0604020202020204" pitchFamily="34" charset="0"/>
            </a:endParaRPr>
          </a:p>
        </p:txBody>
      </p:sp>
      <p:sp>
        <p:nvSpPr>
          <p:cNvPr id="19" name="18 Terminador"/>
          <p:cNvSpPr/>
          <p:nvPr/>
        </p:nvSpPr>
        <p:spPr>
          <a:xfrm>
            <a:off x="205237" y="5013960"/>
            <a:ext cx="984490" cy="1730741"/>
          </a:xfrm>
          <a:prstGeom prst="flowChartTerminator">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400" b="1" dirty="0">
                <a:latin typeface="Arial" panose="020B0604020202020204" pitchFamily="34" charset="0"/>
                <a:cs typeface="Arial" panose="020B0604020202020204" pitchFamily="34" charset="0"/>
              </a:rPr>
              <a:t>MEDIOS</a:t>
            </a:r>
            <a:endParaRPr lang="es-EC" sz="1400" b="1" dirty="0">
              <a:latin typeface="Arial" panose="020B0604020202020204" pitchFamily="34" charset="0"/>
              <a:cs typeface="Arial" panose="020B0604020202020204" pitchFamily="34" charset="0"/>
            </a:endParaRPr>
          </a:p>
        </p:txBody>
      </p:sp>
      <p:sp>
        <p:nvSpPr>
          <p:cNvPr id="20" name="19 Terminador"/>
          <p:cNvSpPr/>
          <p:nvPr/>
        </p:nvSpPr>
        <p:spPr>
          <a:xfrm>
            <a:off x="205237" y="2671011"/>
            <a:ext cx="1199659" cy="2081463"/>
          </a:xfrm>
          <a:prstGeom prst="flowChartTerminator">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200" b="1" dirty="0">
                <a:latin typeface="Arial" panose="020B0604020202020204" pitchFamily="34" charset="0"/>
                <a:cs typeface="Arial" panose="020B0604020202020204" pitchFamily="34" charset="0"/>
              </a:rPr>
              <a:t>OBJETIVOS</a:t>
            </a:r>
            <a:endParaRPr lang="es-EC"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8526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1)">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heel(1)">
                                      <p:cBhvr>
                                        <p:cTn id="48" dur="2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heel(1)">
                                      <p:cBhvr>
                                        <p:cTn id="58" dur="2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fltVal val="0"/>
                                          </p:val>
                                        </p:tav>
                                        <p:tav tm="100000">
                                          <p:val>
                                            <p:strVal val="#ppt_w"/>
                                          </p:val>
                                        </p:tav>
                                      </p:tavLst>
                                    </p:anim>
                                    <p:anim calcmode="lin" valueType="num">
                                      <p:cBhvr>
                                        <p:cTn id="64" dur="1000" fill="hold"/>
                                        <p:tgtEl>
                                          <p:spTgt spid="12"/>
                                        </p:tgtEl>
                                        <p:attrNameLst>
                                          <p:attrName>ppt_h</p:attrName>
                                        </p:attrNameLst>
                                      </p:cBhvr>
                                      <p:tavLst>
                                        <p:tav tm="0">
                                          <p:val>
                                            <p:fltVal val="0"/>
                                          </p:val>
                                        </p:tav>
                                        <p:tav tm="100000">
                                          <p:val>
                                            <p:strVal val="#ppt_h"/>
                                          </p:val>
                                        </p:tav>
                                      </p:tavLst>
                                    </p:anim>
                                    <p:anim calcmode="lin" valueType="num">
                                      <p:cBhvr>
                                        <p:cTn id="65" dur="1000" fill="hold"/>
                                        <p:tgtEl>
                                          <p:spTgt spid="12"/>
                                        </p:tgtEl>
                                        <p:attrNameLst>
                                          <p:attrName>style.rotation</p:attrName>
                                        </p:attrNameLst>
                                      </p:cBhvr>
                                      <p:tavLst>
                                        <p:tav tm="0">
                                          <p:val>
                                            <p:fltVal val="90"/>
                                          </p:val>
                                        </p:tav>
                                        <p:tav tm="100000">
                                          <p:val>
                                            <p:fltVal val="0"/>
                                          </p:val>
                                        </p:tav>
                                      </p:tavLst>
                                    </p:anim>
                                    <p:animEffect transition="in" filter="fade">
                                      <p:cBhvr>
                                        <p:cTn id="66" dur="1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1000" fill="hold"/>
                                        <p:tgtEl>
                                          <p:spTgt spid="13"/>
                                        </p:tgtEl>
                                        <p:attrNameLst>
                                          <p:attrName>ppt_w</p:attrName>
                                        </p:attrNameLst>
                                      </p:cBhvr>
                                      <p:tavLst>
                                        <p:tav tm="0">
                                          <p:val>
                                            <p:fltVal val="0"/>
                                          </p:val>
                                        </p:tav>
                                        <p:tav tm="100000">
                                          <p:val>
                                            <p:strVal val="#ppt_w"/>
                                          </p:val>
                                        </p:tav>
                                      </p:tavLst>
                                    </p:anim>
                                    <p:anim calcmode="lin" valueType="num">
                                      <p:cBhvr>
                                        <p:cTn id="72" dur="1000" fill="hold"/>
                                        <p:tgtEl>
                                          <p:spTgt spid="13"/>
                                        </p:tgtEl>
                                        <p:attrNameLst>
                                          <p:attrName>ppt_h</p:attrName>
                                        </p:attrNameLst>
                                      </p:cBhvr>
                                      <p:tavLst>
                                        <p:tav tm="0">
                                          <p:val>
                                            <p:fltVal val="0"/>
                                          </p:val>
                                        </p:tav>
                                        <p:tav tm="100000">
                                          <p:val>
                                            <p:strVal val="#ppt_h"/>
                                          </p:val>
                                        </p:tav>
                                      </p:tavLst>
                                    </p:anim>
                                    <p:anim calcmode="lin" valueType="num">
                                      <p:cBhvr>
                                        <p:cTn id="73" dur="1000" fill="hold"/>
                                        <p:tgtEl>
                                          <p:spTgt spid="13"/>
                                        </p:tgtEl>
                                        <p:attrNameLst>
                                          <p:attrName>style.rotation</p:attrName>
                                        </p:attrNameLst>
                                      </p:cBhvr>
                                      <p:tavLst>
                                        <p:tav tm="0">
                                          <p:val>
                                            <p:fltVal val="90"/>
                                          </p:val>
                                        </p:tav>
                                        <p:tav tm="100000">
                                          <p:val>
                                            <p:fltVal val="0"/>
                                          </p:val>
                                        </p:tav>
                                      </p:tavLst>
                                    </p:anim>
                                    <p:animEffect transition="in" filter="fade">
                                      <p:cBhvr>
                                        <p:cTn id="74" dur="10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ppt_x"/>
                                          </p:val>
                                        </p:tav>
                                        <p:tav tm="100000">
                                          <p:val>
                                            <p:strVal val="#ppt_x"/>
                                          </p:val>
                                        </p:tav>
                                      </p:tavLst>
                                    </p:anim>
                                    <p:anim calcmode="lin" valueType="num">
                                      <p:cBhvr additive="base">
                                        <p:cTn id="8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additive="base">
                                        <p:cTn id="93" dur="500" fill="hold"/>
                                        <p:tgtEl>
                                          <p:spTgt spid="19"/>
                                        </p:tgtEl>
                                        <p:attrNameLst>
                                          <p:attrName>ppt_x</p:attrName>
                                        </p:attrNameLst>
                                      </p:cBhvr>
                                      <p:tavLst>
                                        <p:tav tm="0">
                                          <p:val>
                                            <p:strVal val="#ppt_x"/>
                                          </p:val>
                                        </p:tav>
                                        <p:tav tm="100000">
                                          <p:val>
                                            <p:strVal val="#ppt_x"/>
                                          </p:val>
                                        </p:tav>
                                      </p:tavLst>
                                    </p:anim>
                                    <p:anim calcmode="lin" valueType="num">
                                      <p:cBhvr additive="base">
                                        <p:cTn id="9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anim calcmode="lin" valueType="num">
                                      <p:cBhvr additive="base">
                                        <p:cTn id="99" dur="500" fill="hold"/>
                                        <p:tgtEl>
                                          <p:spTgt spid="16"/>
                                        </p:tgtEl>
                                        <p:attrNameLst>
                                          <p:attrName>ppt_x</p:attrName>
                                        </p:attrNameLst>
                                      </p:cBhvr>
                                      <p:tavLst>
                                        <p:tav tm="0">
                                          <p:val>
                                            <p:strVal val="#ppt_x"/>
                                          </p:val>
                                        </p:tav>
                                        <p:tav tm="100000">
                                          <p:val>
                                            <p:strVal val="#ppt_x"/>
                                          </p:val>
                                        </p:tav>
                                      </p:tavLst>
                                    </p:anim>
                                    <p:anim calcmode="lin" valueType="num">
                                      <p:cBhvr additive="base">
                                        <p:cTn id="10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additive="base">
                                        <p:cTn id="105" dur="500" fill="hold"/>
                                        <p:tgtEl>
                                          <p:spTgt spid="20"/>
                                        </p:tgtEl>
                                        <p:attrNameLst>
                                          <p:attrName>ppt_x</p:attrName>
                                        </p:attrNameLst>
                                      </p:cBhvr>
                                      <p:tavLst>
                                        <p:tav tm="0">
                                          <p:val>
                                            <p:strVal val="#ppt_x"/>
                                          </p:val>
                                        </p:tav>
                                        <p:tav tm="100000">
                                          <p:val>
                                            <p:strVal val="#ppt_x"/>
                                          </p:val>
                                        </p:tav>
                                      </p:tavLst>
                                    </p:anim>
                                    <p:anim calcmode="lin" valueType="num">
                                      <p:cBhvr additive="base">
                                        <p:cTn id="10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additive="base">
                                        <p:cTn id="111" dur="500" fill="hold"/>
                                        <p:tgtEl>
                                          <p:spTgt spid="17"/>
                                        </p:tgtEl>
                                        <p:attrNameLst>
                                          <p:attrName>ppt_x</p:attrName>
                                        </p:attrNameLst>
                                      </p:cBhvr>
                                      <p:tavLst>
                                        <p:tav tm="0">
                                          <p:val>
                                            <p:strVal val="#ppt_x"/>
                                          </p:val>
                                        </p:tav>
                                        <p:tav tm="100000">
                                          <p:val>
                                            <p:strVal val="#ppt_x"/>
                                          </p:val>
                                        </p:tav>
                                      </p:tavLst>
                                    </p:anim>
                                    <p:anim calcmode="lin" valueType="num">
                                      <p:cBhvr additive="base">
                                        <p:cTn id="1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additive="base">
                                        <p:cTn id="117" dur="500" fill="hold"/>
                                        <p:tgtEl>
                                          <p:spTgt spid="18"/>
                                        </p:tgtEl>
                                        <p:attrNameLst>
                                          <p:attrName>ppt_x</p:attrName>
                                        </p:attrNameLst>
                                      </p:cBhvr>
                                      <p:tavLst>
                                        <p:tav tm="0">
                                          <p:val>
                                            <p:strVal val="#ppt_x"/>
                                          </p:val>
                                        </p:tav>
                                        <p:tav tm="100000">
                                          <p:val>
                                            <p:strVal val="#ppt_x"/>
                                          </p:val>
                                        </p:tav>
                                      </p:tavLst>
                                    </p:anim>
                                    <p:anim calcmode="lin" valueType="num">
                                      <p:cBhvr additive="base">
                                        <p:cTn id="1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158C974-C0B3-9655-8EE8-8B9FA217A60F}"/>
              </a:ext>
            </a:extLst>
          </p:cNvPr>
          <p:cNvSpPr/>
          <p:nvPr/>
        </p:nvSpPr>
        <p:spPr>
          <a:xfrm>
            <a:off x="3284621" y="217277"/>
            <a:ext cx="5622758" cy="523220"/>
          </a:xfrm>
          <a:prstGeom prst="rect">
            <a:avLst/>
          </a:prstGeom>
          <a:solidFill>
            <a:srgbClr val="BD9BEF"/>
          </a:solidFill>
        </p:spPr>
        <p:txBody>
          <a:bodyPr wrap="none" lIns="91440" tIns="45720" rIns="91440" bIns="45720">
            <a:spAutoFit/>
          </a:bodyPr>
          <a:lstStyle/>
          <a:p>
            <a:pPr algn="ctr"/>
            <a:r>
              <a:rPr lang="es-ES" sz="2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4 ANALISIS DE ALTERNATIVAS</a:t>
            </a:r>
            <a:r>
              <a:rPr lang="es-ES" sz="28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a:t>
            </a:r>
          </a:p>
        </p:txBody>
      </p:sp>
      <p:graphicFrame>
        <p:nvGraphicFramePr>
          <p:cNvPr id="8" name="Tabla 9">
            <a:extLst>
              <a:ext uri="{FF2B5EF4-FFF2-40B4-BE49-F238E27FC236}">
                <a16:creationId xmlns:a16="http://schemas.microsoft.com/office/drawing/2014/main" id="{B44E637F-F868-628A-FE86-86059034D0E1}"/>
              </a:ext>
            </a:extLst>
          </p:cNvPr>
          <p:cNvGraphicFramePr>
            <a:graphicFrameLocks noGrp="1"/>
          </p:cNvGraphicFramePr>
          <p:nvPr>
            <p:extLst>
              <p:ext uri="{D42A27DB-BD31-4B8C-83A1-F6EECF244321}">
                <p14:modId xmlns:p14="http://schemas.microsoft.com/office/powerpoint/2010/main" val="1629599787"/>
              </p:ext>
            </p:extLst>
          </p:nvPr>
        </p:nvGraphicFramePr>
        <p:xfrm>
          <a:off x="0" y="1454063"/>
          <a:ext cx="12039600" cy="4663440"/>
        </p:xfrm>
        <a:graphic>
          <a:graphicData uri="http://schemas.openxmlformats.org/drawingml/2006/table">
            <a:tbl>
              <a:tblPr firstRow="1" bandRow="1">
                <a:tableStyleId>{08FB837D-C827-4EFA-A057-4D05807E0F7C}</a:tableStyleId>
              </a:tblPr>
              <a:tblGrid>
                <a:gridCol w="2270760">
                  <a:extLst>
                    <a:ext uri="{9D8B030D-6E8A-4147-A177-3AD203B41FA5}">
                      <a16:colId xmlns:a16="http://schemas.microsoft.com/office/drawing/2014/main" val="403409812"/>
                    </a:ext>
                  </a:extLst>
                </a:gridCol>
                <a:gridCol w="9768840">
                  <a:extLst>
                    <a:ext uri="{9D8B030D-6E8A-4147-A177-3AD203B41FA5}">
                      <a16:colId xmlns:a16="http://schemas.microsoft.com/office/drawing/2014/main" val="1462902029"/>
                    </a:ext>
                  </a:extLst>
                </a:gridCol>
              </a:tblGrid>
              <a:tr h="284152">
                <a:tc gridSpan="2">
                  <a:txBody>
                    <a:bodyPr/>
                    <a:lstStyle/>
                    <a:p>
                      <a:pPr algn="ctr"/>
                      <a:r>
                        <a:rPr lang="es-MX" sz="3200" dirty="0">
                          <a:solidFill>
                            <a:schemeClr val="bg1"/>
                          </a:solidFill>
                          <a:latin typeface="Arial" panose="020B0604020202020204" pitchFamily="34" charset="0"/>
                          <a:cs typeface="Arial" panose="020B0604020202020204" pitchFamily="34" charset="0"/>
                        </a:rPr>
                        <a:t>ANALISIS DE ALTERNATIVAS</a:t>
                      </a:r>
                      <a:endParaRPr lang="es-EC" sz="3200" dirty="0">
                        <a:solidFill>
                          <a:schemeClr val="bg1"/>
                        </a:solidFill>
                        <a:latin typeface="Arial" panose="020B0604020202020204" pitchFamily="34" charset="0"/>
                        <a:cs typeface="Arial" panose="020B0604020202020204" pitchFamily="34" charset="0"/>
                      </a:endParaRPr>
                    </a:p>
                  </a:txBody>
                  <a:tcPr/>
                </a:tc>
                <a:tc hMerge="1">
                  <a:txBody>
                    <a:bodyPr/>
                    <a:lstStyle/>
                    <a:p>
                      <a:endParaRPr lang="es-EC"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18264357"/>
                  </a:ext>
                </a:extLst>
              </a:tr>
              <a:tr h="284152">
                <a:tc>
                  <a:txBody>
                    <a:bodyPr/>
                    <a:lstStyle/>
                    <a:p>
                      <a:r>
                        <a:rPr lang="es-MX" sz="2000" b="1" dirty="0">
                          <a:latin typeface="Arial" panose="020B0604020202020204" pitchFamily="34" charset="0"/>
                          <a:cs typeface="Arial" panose="020B0604020202020204" pitchFamily="34" charset="0"/>
                        </a:rPr>
                        <a:t>ALTERNATIVA 1</a:t>
                      </a:r>
                      <a:endParaRPr lang="es-EC" sz="2000" b="1" dirty="0">
                        <a:latin typeface="Arial" panose="020B0604020202020204" pitchFamily="34" charset="0"/>
                        <a:cs typeface="Arial" panose="020B0604020202020204" pitchFamily="34" charset="0"/>
                      </a:endParaRPr>
                    </a:p>
                  </a:txBody>
                  <a:tcPr/>
                </a:tc>
                <a:tc>
                  <a:txBody>
                    <a:bodyPr/>
                    <a:lstStyle/>
                    <a:p>
                      <a:pPr algn="just"/>
                      <a:r>
                        <a:rPr lang="es-MX" sz="3200" dirty="0">
                          <a:latin typeface="Arial" panose="020B0604020202020204" pitchFamily="34" charset="0"/>
                          <a:cs typeface="Arial" panose="020B0604020202020204" pitchFamily="34" charset="0"/>
                        </a:rPr>
                        <a:t>Capacitación a docentes en relación a los  paradigmas de la educación; constructivista; en los cuales los protagonistas del proceso son los estudiantes. </a:t>
                      </a:r>
                      <a:endParaRPr lang="es-EC"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0354711"/>
                  </a:ext>
                </a:extLst>
              </a:tr>
              <a:tr h="0">
                <a:tc>
                  <a:txBody>
                    <a:bodyPr/>
                    <a:lstStyle/>
                    <a:p>
                      <a:r>
                        <a:rPr lang="es-MX" sz="2000" b="1" dirty="0">
                          <a:latin typeface="Arial" panose="020B0604020202020204" pitchFamily="34" charset="0"/>
                          <a:cs typeface="Arial" panose="020B0604020202020204" pitchFamily="34" charset="0"/>
                        </a:rPr>
                        <a:t>ALTERNATIVA 2</a:t>
                      </a:r>
                      <a:endParaRPr lang="es-EC" sz="2000" b="1" dirty="0">
                        <a:latin typeface="Arial" panose="020B0604020202020204" pitchFamily="34" charset="0"/>
                        <a:cs typeface="Arial" panose="020B0604020202020204" pitchFamily="34" charset="0"/>
                      </a:endParaRPr>
                    </a:p>
                  </a:txBody>
                  <a:tcPr/>
                </a:tc>
                <a:tc>
                  <a:txBody>
                    <a:bodyPr/>
                    <a:lstStyle/>
                    <a:p>
                      <a:pPr algn="just"/>
                      <a:r>
                        <a:rPr lang="es-MX" sz="3200" dirty="0">
                          <a:latin typeface="Arial" panose="020B0604020202020204" pitchFamily="34" charset="0"/>
                          <a:cs typeface="Arial" panose="020B0604020202020204" pitchFamily="34" charset="0"/>
                        </a:rPr>
                        <a:t>Organizar talleres de construcción con padres de familia  y estudiantes en temas relacionados a  derechos y responsabilidades en su proceso educativo. </a:t>
                      </a:r>
                      <a:endParaRPr lang="es-EC"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5436490"/>
                  </a:ext>
                </a:extLst>
              </a:tr>
            </a:tbl>
          </a:graphicData>
        </a:graphic>
      </p:graphicFrame>
    </p:spTree>
    <p:extLst>
      <p:ext uri="{BB962C8B-B14F-4D97-AF65-F5344CB8AC3E}">
        <p14:creationId xmlns:p14="http://schemas.microsoft.com/office/powerpoint/2010/main" val="41485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C970366-1D4B-51EE-3018-848A5626BBB6}"/>
              </a:ext>
            </a:extLst>
          </p:cNvPr>
          <p:cNvSpPr/>
          <p:nvPr/>
        </p:nvSpPr>
        <p:spPr>
          <a:xfrm>
            <a:off x="178529" y="241065"/>
            <a:ext cx="8071377" cy="523220"/>
          </a:xfrm>
          <a:prstGeom prst="rect">
            <a:avLst/>
          </a:prstGeom>
          <a:solidFill>
            <a:srgbClr val="BD9BEF"/>
          </a:solidFill>
        </p:spPr>
        <p:txBody>
          <a:bodyPr wrap="none" lIns="91440" tIns="45720" rIns="91440" bIns="45720">
            <a:spAutoFit/>
          </a:bodyPr>
          <a:lstStyle/>
          <a:p>
            <a:pPr algn="ctr"/>
            <a:r>
              <a:rPr lang="es-ES" sz="2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5 ESTRUCTURA  ANALITICA DEL PROYECTO</a:t>
            </a:r>
            <a:r>
              <a:rPr lang="es-ES" sz="28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a:t>
            </a:r>
          </a:p>
        </p:txBody>
      </p:sp>
      <p:graphicFrame>
        <p:nvGraphicFramePr>
          <p:cNvPr id="5" name="Diagrama 4">
            <a:extLst>
              <a:ext uri="{FF2B5EF4-FFF2-40B4-BE49-F238E27FC236}">
                <a16:creationId xmlns:a16="http://schemas.microsoft.com/office/drawing/2014/main" id="{098F536D-FC89-6C09-30B2-901304DC8F4E}"/>
              </a:ext>
            </a:extLst>
          </p:cNvPr>
          <p:cNvGraphicFramePr/>
          <p:nvPr>
            <p:extLst>
              <p:ext uri="{D42A27DB-BD31-4B8C-83A1-F6EECF244321}">
                <p14:modId xmlns:p14="http://schemas.microsoft.com/office/powerpoint/2010/main" val="4010501633"/>
              </p:ext>
            </p:extLst>
          </p:nvPr>
        </p:nvGraphicFramePr>
        <p:xfrm>
          <a:off x="74023" y="883919"/>
          <a:ext cx="11830591" cy="234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D8F34DA6-D9B5-97B0-9B69-DC0273B6CA4B}"/>
              </a:ext>
            </a:extLst>
          </p:cNvPr>
          <p:cNvSpPr txBox="1"/>
          <p:nvPr/>
        </p:nvSpPr>
        <p:spPr>
          <a:xfrm>
            <a:off x="74023" y="3627121"/>
            <a:ext cx="12039600" cy="2739211"/>
          </a:xfrm>
          <a:prstGeom prst="rect">
            <a:avLst/>
          </a:prstGeom>
          <a:solidFill>
            <a:schemeClr val="accent3">
              <a:lumMod val="75000"/>
            </a:schemeClr>
          </a:solidFill>
        </p:spPr>
        <p:txBody>
          <a:bodyPr wrap="square">
            <a:spAutoFit/>
          </a:bodyPr>
          <a:lstStyle/>
          <a:p>
            <a:pPr algn="l"/>
            <a:r>
              <a:rPr lang="es-MX" sz="2800" b="1" i="0" dirty="0">
                <a:solidFill>
                  <a:schemeClr val="bg1"/>
                </a:solidFill>
                <a:effectLst/>
                <a:latin typeface="Arial" panose="020B0604020202020204" pitchFamily="34" charset="0"/>
                <a:cs typeface="Arial" panose="020B0604020202020204" pitchFamily="34" charset="0"/>
              </a:rPr>
              <a:t>Paso 1.</a:t>
            </a:r>
            <a:r>
              <a:rPr lang="es-MX" sz="2400" b="0" i="0" dirty="0">
                <a:solidFill>
                  <a:schemeClr val="bg1"/>
                </a:solidFill>
                <a:effectLst/>
                <a:latin typeface="Arial" panose="020B0604020202020204" pitchFamily="34" charset="0"/>
                <a:cs typeface="Arial" panose="020B0604020202020204" pitchFamily="34" charset="0"/>
              </a:rPr>
              <a:t> Los </a:t>
            </a:r>
            <a:r>
              <a:rPr lang="es-MX" sz="2400" b="1" i="0" dirty="0">
                <a:solidFill>
                  <a:schemeClr val="bg1"/>
                </a:solidFill>
                <a:effectLst/>
                <a:latin typeface="Arial" panose="020B0604020202020204" pitchFamily="34" charset="0"/>
                <a:cs typeface="Arial" panose="020B0604020202020204" pitchFamily="34" charset="0"/>
              </a:rPr>
              <a:t>fines del proyecto</a:t>
            </a:r>
            <a:r>
              <a:rPr lang="es-MX" sz="2400" b="0" i="0" dirty="0">
                <a:solidFill>
                  <a:schemeClr val="bg1"/>
                </a:solidFill>
                <a:effectLst/>
                <a:latin typeface="Arial" panose="020B0604020202020204" pitchFamily="34" charset="0"/>
                <a:cs typeface="Arial" panose="020B0604020202020204" pitchFamily="34" charset="0"/>
              </a:rPr>
              <a:t> están en el árbol de objetivos en la parte superior.</a:t>
            </a:r>
          </a:p>
          <a:p>
            <a:pPr algn="l"/>
            <a:endParaRPr lang="es-MX" sz="2400" b="0" i="0" dirty="0">
              <a:solidFill>
                <a:schemeClr val="bg1"/>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s-MX" sz="2000" dirty="0">
                <a:solidFill>
                  <a:schemeClr val="bg1"/>
                </a:solidFill>
                <a:latin typeface="Arial Black" panose="020B0A04020102020204" pitchFamily="34" charset="0"/>
              </a:rPr>
              <a:t>PROYECTO DE VIDA DEFINIDO</a:t>
            </a:r>
            <a:endParaRPr lang="es-EC" sz="2000" dirty="0">
              <a:solidFill>
                <a:schemeClr val="bg1"/>
              </a:solidFill>
              <a:latin typeface="Arial Black" panose="020B0A04020102020204" pitchFamily="34" charset="0"/>
            </a:endParaRPr>
          </a:p>
          <a:p>
            <a:pPr>
              <a:buFont typeface="Arial" panose="020B0604020202020204" pitchFamily="34" charset="0"/>
              <a:buChar char="•"/>
            </a:pPr>
            <a:endParaRPr lang="es-EC" sz="2000" dirty="0">
              <a:solidFill>
                <a:schemeClr val="bg1"/>
              </a:solidFill>
              <a:latin typeface="Arial Black" panose="020B0A04020102020204" pitchFamily="34" charset="0"/>
            </a:endParaRPr>
          </a:p>
          <a:p>
            <a:pPr>
              <a:buFont typeface="Arial" panose="020B0604020202020204" pitchFamily="34" charset="0"/>
              <a:buChar char="•"/>
            </a:pPr>
            <a:r>
              <a:rPr lang="es-EC" sz="2000" dirty="0">
                <a:solidFill>
                  <a:schemeClr val="bg1"/>
                </a:solidFill>
                <a:latin typeface="Arial Black" panose="020B0A04020102020204" pitchFamily="34" charset="0"/>
              </a:rPr>
              <a:t>ALTO PORCENTAJE DE ESTUDIANTES ALCANZAN LOS APRENDIZAJES</a:t>
            </a:r>
          </a:p>
          <a:p>
            <a:pPr algn="l">
              <a:buFont typeface="Arial" panose="020B0604020202020204" pitchFamily="34" charset="0"/>
              <a:buChar char="•"/>
            </a:pPr>
            <a:endParaRPr lang="es-MX" sz="2000" b="0" i="0" dirty="0">
              <a:solidFill>
                <a:schemeClr val="bg1"/>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s-MX" sz="2000" dirty="0">
                <a:solidFill>
                  <a:schemeClr val="bg1"/>
                </a:solidFill>
                <a:latin typeface="Arial Black" panose="020B0A04020102020204" pitchFamily="34" charset="0"/>
              </a:rPr>
              <a:t>PERMANENCIA EN EL SISTEMA ESCOLAR</a:t>
            </a:r>
            <a:endParaRPr lang="es-EC" sz="2000" dirty="0">
              <a:solidFill>
                <a:schemeClr val="bg1"/>
              </a:solidFill>
              <a:latin typeface="Arial Black" panose="020B0A04020102020204" pitchFamily="34" charset="0"/>
            </a:endParaRPr>
          </a:p>
          <a:p>
            <a:pPr algn="l">
              <a:buFont typeface="Arial" panose="020B0604020202020204" pitchFamily="34" charset="0"/>
              <a:buChar char="•"/>
            </a:pPr>
            <a:endParaRPr lang="es-MX" sz="20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357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098F536D-FC89-6C09-30B2-901304DC8F4E}"/>
              </a:ext>
            </a:extLst>
          </p:cNvPr>
          <p:cNvGraphicFramePr/>
          <p:nvPr>
            <p:extLst>
              <p:ext uri="{D42A27DB-BD31-4B8C-83A1-F6EECF244321}">
                <p14:modId xmlns:p14="http://schemas.microsoft.com/office/powerpoint/2010/main" val="3546978582"/>
              </p:ext>
            </p:extLst>
          </p:nvPr>
        </p:nvGraphicFramePr>
        <p:xfrm>
          <a:off x="289560" y="1143001"/>
          <a:ext cx="11719559" cy="2087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D8F34DA6-D9B5-97B0-9B69-DC0273B6CA4B}"/>
              </a:ext>
            </a:extLst>
          </p:cNvPr>
          <p:cNvSpPr txBox="1"/>
          <p:nvPr/>
        </p:nvSpPr>
        <p:spPr>
          <a:xfrm>
            <a:off x="0" y="167641"/>
            <a:ext cx="12039600" cy="461665"/>
          </a:xfrm>
          <a:prstGeom prst="rect">
            <a:avLst/>
          </a:prstGeom>
          <a:solidFill>
            <a:schemeClr val="accent3">
              <a:lumMod val="75000"/>
            </a:schemeClr>
          </a:solidFill>
        </p:spPr>
        <p:txBody>
          <a:bodyPr wrap="square">
            <a:spAutoFit/>
          </a:bodyPr>
          <a:lstStyle/>
          <a:p>
            <a:pPr algn="l"/>
            <a:r>
              <a:rPr lang="es-MX" sz="2400" b="1" i="0" dirty="0">
                <a:solidFill>
                  <a:schemeClr val="bg1"/>
                </a:solidFill>
                <a:effectLst/>
                <a:latin typeface="Arial" panose="020B0604020202020204" pitchFamily="34" charset="0"/>
                <a:cs typeface="Arial" panose="020B0604020202020204" pitchFamily="34" charset="0"/>
              </a:rPr>
              <a:t>Paso 2</a:t>
            </a:r>
            <a:r>
              <a:rPr lang="es-MX" sz="2400" b="0" i="0" dirty="0">
                <a:solidFill>
                  <a:schemeClr val="bg1"/>
                </a:solidFill>
                <a:effectLst/>
                <a:latin typeface="Arial" panose="020B0604020202020204" pitchFamily="34" charset="0"/>
                <a:cs typeface="Arial" panose="020B0604020202020204" pitchFamily="34" charset="0"/>
              </a:rPr>
              <a:t>. El </a:t>
            </a:r>
            <a:r>
              <a:rPr lang="es-MX" sz="2400" b="1" i="0" dirty="0">
                <a:solidFill>
                  <a:schemeClr val="bg1"/>
                </a:solidFill>
                <a:effectLst/>
                <a:latin typeface="Arial" panose="020B0604020202020204" pitchFamily="34" charset="0"/>
                <a:cs typeface="Arial" panose="020B0604020202020204" pitchFamily="34" charset="0"/>
              </a:rPr>
              <a:t>propósito del proyecto</a:t>
            </a:r>
            <a:r>
              <a:rPr lang="es-MX" sz="2400" b="0" i="0" dirty="0">
                <a:solidFill>
                  <a:schemeClr val="bg1"/>
                </a:solidFill>
                <a:effectLst/>
                <a:latin typeface="Arial" panose="020B0604020202020204" pitchFamily="34" charset="0"/>
                <a:cs typeface="Arial" panose="020B0604020202020204" pitchFamily="34" charset="0"/>
              </a:rPr>
              <a:t> es el objetivo central del árbol de objetivos.</a:t>
            </a:r>
          </a:p>
        </p:txBody>
      </p:sp>
      <p:sp>
        <p:nvSpPr>
          <p:cNvPr id="6" name="4 Rectángulo redondeado">
            <a:extLst>
              <a:ext uri="{FF2B5EF4-FFF2-40B4-BE49-F238E27FC236}">
                <a16:creationId xmlns:a16="http://schemas.microsoft.com/office/drawing/2014/main" id="{04D83F27-EE68-8017-3631-35123AE49862}"/>
              </a:ext>
            </a:extLst>
          </p:cNvPr>
          <p:cNvSpPr/>
          <p:nvPr/>
        </p:nvSpPr>
        <p:spPr>
          <a:xfrm>
            <a:off x="1624766" y="3236094"/>
            <a:ext cx="8942467" cy="7820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solidFill>
                  <a:schemeClr val="bg1"/>
                </a:solidFill>
                <a:latin typeface="Arial Black" panose="020B0A04020102020204" pitchFamily="34" charset="0"/>
              </a:rPr>
              <a:t>MEJORAR DEL RENDIMIENTO ACADÉMICO EN MATEMATICA</a:t>
            </a:r>
          </a:p>
        </p:txBody>
      </p:sp>
    </p:spTree>
    <p:extLst>
      <p:ext uri="{BB962C8B-B14F-4D97-AF65-F5344CB8AC3E}">
        <p14:creationId xmlns:p14="http://schemas.microsoft.com/office/powerpoint/2010/main" val="3567871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TM03457485[[fn=Malla]]</Template>
  <TotalTime>1357</TotalTime>
  <Words>2222</Words>
  <Application>Microsoft Office PowerPoint</Application>
  <PresentationFormat>Panorámica</PresentationFormat>
  <Paragraphs>363</Paragraphs>
  <Slides>36</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36</vt:i4>
      </vt:variant>
    </vt:vector>
  </HeadingPairs>
  <TitlesOfParts>
    <vt:vector size="53" baseType="lpstr">
      <vt:lpstr>Algerian</vt:lpstr>
      <vt:lpstr>-apple-system</vt:lpstr>
      <vt:lpstr>Arial</vt:lpstr>
      <vt:lpstr>Arial Black</vt:lpstr>
      <vt:lpstr>Calibri</vt:lpstr>
      <vt:lpstr>Century Gothic</vt:lpstr>
      <vt:lpstr>Courier New</vt:lpstr>
      <vt:lpstr>Montserrat</vt:lpstr>
      <vt:lpstr>Nunito</vt:lpstr>
      <vt:lpstr>Open Sans</vt:lpstr>
      <vt:lpstr>ProximaNova</vt:lpstr>
      <vt:lpstr>roboto</vt:lpstr>
      <vt:lpstr>Segoe UI</vt:lpstr>
      <vt:lpstr>source sans pro</vt:lpstr>
      <vt:lpstr>Times New Roman</vt:lpstr>
      <vt:lpstr>Wingdings</vt:lpstr>
      <vt:lpstr>Malla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Ipiales</dc:creator>
  <cp:lastModifiedBy>Miguel Ipiales</cp:lastModifiedBy>
  <cp:revision>83</cp:revision>
  <dcterms:created xsi:type="dcterms:W3CDTF">2023-09-12T12:11:21Z</dcterms:created>
  <dcterms:modified xsi:type="dcterms:W3CDTF">2024-02-08T13:57:42Z</dcterms:modified>
</cp:coreProperties>
</file>